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3" r:id="rId5"/>
    <p:sldMasterId id="2147483657" r:id="rId6"/>
  </p:sldMasterIdLst>
  <p:notesMasterIdLst>
    <p:notesMasterId r:id="rId12"/>
  </p:notesMasterIdLst>
  <p:handoutMasterIdLst>
    <p:handoutMasterId r:id="rId13"/>
  </p:handoutMasterIdLst>
  <p:sldIdLst>
    <p:sldId id="300" r:id="rId7"/>
    <p:sldId id="312" r:id="rId8"/>
    <p:sldId id="313" r:id="rId9"/>
    <p:sldId id="305" r:id="rId10"/>
    <p:sldId id="306" r:id="rId11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7242" userDrawn="1">
          <p15:clr>
            <a:srgbClr val="A4A3A4"/>
          </p15:clr>
        </p15:guide>
        <p15:guide id="2" orient="horz" pos="799" userDrawn="1">
          <p15:clr>
            <a:srgbClr val="A4A3A4"/>
          </p15:clr>
        </p15:guide>
        <p15:guide id="3" orient="horz" pos="3884" userDrawn="1">
          <p15:clr>
            <a:srgbClr val="A4A3A4"/>
          </p15:clr>
        </p15:guide>
        <p15:guide id="4" orient="horz" pos="2160" userDrawn="1">
          <p15:clr>
            <a:srgbClr val="A4A3A4"/>
          </p15:clr>
        </p15:guide>
        <p15:guide id="5" pos="43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0611"/>
    <a:srgbClr val="D80611"/>
    <a:srgbClr val="D7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0000" autoAdjust="0"/>
  </p:normalViewPr>
  <p:slideViewPr>
    <p:cSldViewPr snapToGrid="0">
      <p:cViewPr varScale="1">
        <p:scale>
          <a:sx n="84" d="100"/>
          <a:sy n="84" d="100"/>
        </p:scale>
        <p:origin x="538" y="82"/>
      </p:cViewPr>
      <p:guideLst>
        <p:guide pos="7242"/>
        <p:guide orient="horz" pos="799"/>
        <p:guide orient="horz" pos="3884"/>
        <p:guide orient="horz" pos="2160"/>
        <p:guide pos="4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9" d="100"/>
          <a:sy n="89" d="100"/>
        </p:scale>
        <p:origin x="379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4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96ED4D-9974-4266-9636-7DF9434CB37C}" type="datetimeFigureOut">
              <a:rPr lang="sv-SE" smtClean="0"/>
              <a:t>2021-03-17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75A873-DB4E-4F59-A8B1-757F0F4852C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16867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592141-416E-49B0-82D1-A68B9C506992}" type="datetimeFigureOut">
              <a:rPr lang="sv-SE" smtClean="0"/>
              <a:t>2021-03-17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B863A3-F6DA-432C-A68C-0B1EB56ED58E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06493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873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text &amp; logoty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696000" y="1998000"/>
            <a:ext cx="10800000" cy="1080000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sv-SE" dirty="0" smtClean="0"/>
              <a:t>Klicka – lägg till rubrik</a:t>
            </a:r>
            <a:endParaRPr lang="sv-SE" dirty="0"/>
          </a:p>
        </p:txBody>
      </p:sp>
      <p:sp>
        <p:nvSpPr>
          <p:cNvPr id="8" name="Platshållare för text 7"/>
          <p:cNvSpPr>
            <a:spLocks noGrp="1"/>
          </p:cNvSpPr>
          <p:nvPr>
            <p:ph type="body" sz="quarter" idx="12" hasCustomPrompt="1"/>
          </p:nvPr>
        </p:nvSpPr>
        <p:spPr>
          <a:xfrm>
            <a:off x="696000" y="3284970"/>
            <a:ext cx="10800000" cy="180000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Font typeface="+mj-lt"/>
              <a:buNone/>
              <a:defRPr sz="2400" spc="0" baseline="0"/>
            </a:lvl1pPr>
            <a:lvl2pPr marL="575100" indent="-342900">
              <a:buFont typeface="+mj-lt"/>
              <a:buAutoNum type="arabicPeriod"/>
              <a:defRPr/>
            </a:lvl2pPr>
            <a:lvl3pPr marL="805500" indent="-342900">
              <a:buFont typeface="+mj-lt"/>
              <a:buAutoNum type="arabicPeriod"/>
              <a:defRPr/>
            </a:lvl3pPr>
            <a:lvl4pPr marL="1035900" indent="-342900">
              <a:buFont typeface="+mj-lt"/>
              <a:buAutoNum type="arabicPeriod"/>
              <a:defRPr/>
            </a:lvl4pPr>
            <a:lvl5pPr marL="1230300" indent="-342900">
              <a:buFont typeface="+mj-lt"/>
              <a:buAutoNum type="arabicPeriod"/>
              <a:defRPr/>
            </a:lvl5pPr>
          </a:lstStyle>
          <a:p>
            <a:pPr lvl="0"/>
            <a:r>
              <a:rPr lang="sv-SE" dirty="0" smtClean="0"/>
              <a:t>Skriv text här</a:t>
            </a:r>
            <a:endParaRPr lang="sv-SE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sv-SE" smtClean="0"/>
              <a:t>TMALL 1053 Kommunicera förändring krav 1.0</a:t>
            </a:r>
            <a:endParaRPr lang="sv-SE" dirty="0"/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z="1000"/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6" name="Platshållare för text 5"/>
          <p:cNvSpPr>
            <a:spLocks noGrp="1"/>
          </p:cNvSpPr>
          <p:nvPr>
            <p:ph type="body" sz="quarter" idx="17" hasCustomPrompt="1"/>
          </p:nvPr>
        </p:nvSpPr>
        <p:spPr>
          <a:xfrm>
            <a:off x="694800" y="5529600"/>
            <a:ext cx="2739600" cy="925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 smtClean="0"/>
              <a:t>Plats för EU-logotyp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7931106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vä, bild h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696000" y="1269000"/>
            <a:ext cx="5040000" cy="900000"/>
          </a:xfrm>
          <a:prstGeom prst="rect">
            <a:avLst/>
          </a:prstGeom>
        </p:spPr>
        <p:txBody>
          <a:bodyPr anchor="ctr"/>
          <a:lstStyle>
            <a:lvl1pPr>
              <a:defRPr sz="4000"/>
            </a:lvl1pPr>
          </a:lstStyle>
          <a:p>
            <a:r>
              <a:rPr lang="sv-SE" dirty="0" smtClean="0"/>
              <a:t>Rubrik</a:t>
            </a:r>
            <a:endParaRPr lang="sv-SE" dirty="0"/>
          </a:p>
        </p:txBody>
      </p:sp>
      <p:sp>
        <p:nvSpPr>
          <p:cNvPr id="10" name="Platshållare för bild 9"/>
          <p:cNvSpPr>
            <a:spLocks noGrp="1"/>
          </p:cNvSpPr>
          <p:nvPr>
            <p:ph type="pic" sz="quarter" idx="13" hasCustomPrompt="1"/>
          </p:nvPr>
        </p:nvSpPr>
        <p:spPr>
          <a:xfrm>
            <a:off x="6456000" y="1269000"/>
            <a:ext cx="5040000" cy="432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 smtClean="0"/>
              <a:t>Bild</a:t>
            </a:r>
            <a:endParaRPr lang="sv-SE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>
          <a:xfrm>
            <a:off x="10152000" y="201600"/>
            <a:ext cx="1767114" cy="365125"/>
          </a:xfrm>
        </p:spPr>
        <p:txBody>
          <a:bodyPr/>
          <a:lstStyle>
            <a:lvl1pPr>
              <a:defRPr sz="1000"/>
            </a:lvl1pPr>
          </a:lstStyle>
          <a:p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>
          <a:xfrm>
            <a:off x="696000" y="201600"/>
            <a:ext cx="3570514" cy="365125"/>
          </a:xfrm>
        </p:spPr>
        <p:txBody>
          <a:bodyPr/>
          <a:lstStyle>
            <a:lvl1pPr>
              <a:defRPr sz="1000"/>
            </a:lvl1pPr>
          </a:lstStyle>
          <a:p>
            <a:r>
              <a:rPr lang="sv-SE" smtClean="0"/>
              <a:t>TMALL 1053 Kommunicera förändring krav 1.0</a:t>
            </a:r>
            <a:endParaRPr lang="sv-SE" dirty="0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6"/>
          </p:nvPr>
        </p:nvSpPr>
        <p:spPr>
          <a:xfrm>
            <a:off x="-1" y="201600"/>
            <a:ext cx="784800" cy="365125"/>
          </a:xfrm>
        </p:spPr>
        <p:txBody>
          <a:bodyPr/>
          <a:lstStyle>
            <a:lvl1pPr>
              <a:defRPr sz="1000"/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Platshållare för text 7"/>
          <p:cNvSpPr>
            <a:spLocks noGrp="1"/>
          </p:cNvSpPr>
          <p:nvPr>
            <p:ph type="body" sz="quarter" idx="12" hasCustomPrompt="1"/>
          </p:nvPr>
        </p:nvSpPr>
        <p:spPr>
          <a:xfrm>
            <a:off x="694800" y="2170800"/>
            <a:ext cx="5040000" cy="3420000"/>
          </a:xfrm>
          <a:prstGeom prst="rect">
            <a:avLst/>
          </a:prstGeom>
        </p:spPr>
        <p:txBody>
          <a:bodyPr/>
          <a:lstStyle>
            <a:lvl1pPr marL="360000" indent="-360000" defTabSz="360000">
              <a:lnSpc>
                <a:spcPct val="100000"/>
              </a:lnSpc>
              <a:buFont typeface="Arial" panose="020B0604020202020204" pitchFamily="34" charset="0"/>
              <a:buChar char="•"/>
              <a:defRPr sz="2000" spc="0"/>
            </a:lvl1pPr>
            <a:lvl2pPr marL="720000" marR="0" indent="-360000" algn="l" defTabSz="3600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>
                <a:tab pos="360000" algn="l"/>
              </a:tabLst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00" marR="0" indent="-3600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0000" marR="0" indent="-3600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00000" indent="-360000" defTabSz="3240000">
              <a:buFont typeface="Arial" panose="020B0604020202020204" pitchFamily="34" charset="0"/>
              <a:buChar char="‒"/>
              <a:tabLst>
                <a:tab pos="360000" algn="l"/>
                <a:tab pos="720000" algn="l"/>
                <a:tab pos="1080000" algn="l"/>
                <a:tab pos="1440000" algn="l"/>
                <a:tab pos="1800000" algn="l"/>
                <a:tab pos="2160000" algn="l"/>
                <a:tab pos="2520000" algn="l"/>
                <a:tab pos="2880000" algn="l"/>
                <a:tab pos="3240000" algn="l"/>
              </a:tabLst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2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40000" indent="-324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sv-SE" dirty="0" smtClean="0"/>
              <a:t>Skriv text här</a:t>
            </a:r>
          </a:p>
        </p:txBody>
      </p:sp>
    </p:spTree>
    <p:extLst>
      <p:ext uri="{BB962C8B-B14F-4D97-AF65-F5344CB8AC3E}">
        <p14:creationId xmlns:p14="http://schemas.microsoft.com/office/powerpoint/2010/main" val="2920636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hö, bild v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1"/>
          <p:cNvSpPr>
            <a:spLocks noGrp="1"/>
          </p:cNvSpPr>
          <p:nvPr>
            <p:ph type="title" hasCustomPrompt="1"/>
          </p:nvPr>
        </p:nvSpPr>
        <p:spPr>
          <a:xfrm>
            <a:off x="6456000" y="1269000"/>
            <a:ext cx="5040000" cy="900000"/>
          </a:xfrm>
          <a:prstGeom prst="rect">
            <a:avLst/>
          </a:prstGeom>
        </p:spPr>
        <p:txBody>
          <a:bodyPr anchor="ctr"/>
          <a:lstStyle>
            <a:lvl1pPr>
              <a:defRPr sz="4000"/>
            </a:lvl1pPr>
          </a:lstStyle>
          <a:p>
            <a:r>
              <a:rPr lang="sv-SE" dirty="0" smtClean="0"/>
              <a:t>Rubrik</a:t>
            </a:r>
            <a:endParaRPr lang="sv-SE" dirty="0"/>
          </a:p>
        </p:txBody>
      </p:sp>
      <p:sp>
        <p:nvSpPr>
          <p:cNvPr id="7" name="Platshållare för bild 9"/>
          <p:cNvSpPr>
            <a:spLocks noGrp="1"/>
          </p:cNvSpPr>
          <p:nvPr>
            <p:ph type="pic" sz="quarter" idx="13" hasCustomPrompt="1"/>
          </p:nvPr>
        </p:nvSpPr>
        <p:spPr>
          <a:xfrm>
            <a:off x="694800" y="1269000"/>
            <a:ext cx="5040000" cy="432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 smtClean="0"/>
              <a:t>Bild</a:t>
            </a:r>
            <a:endParaRPr lang="sv-SE" dirty="0"/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sv-SE" smtClean="0"/>
              <a:t>TMALL 1053 Kommunicera förändring krav 1.0</a:t>
            </a:r>
            <a:endParaRPr lang="sv-SE" dirty="0"/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z="1000"/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8" name="Platshållare för text 7"/>
          <p:cNvSpPr>
            <a:spLocks noGrp="1"/>
          </p:cNvSpPr>
          <p:nvPr>
            <p:ph type="body" sz="quarter" idx="12" hasCustomPrompt="1"/>
          </p:nvPr>
        </p:nvSpPr>
        <p:spPr>
          <a:xfrm>
            <a:off x="6454800" y="2170800"/>
            <a:ext cx="5040000" cy="3420000"/>
          </a:xfrm>
          <a:prstGeom prst="rect">
            <a:avLst/>
          </a:prstGeom>
        </p:spPr>
        <p:txBody>
          <a:bodyPr/>
          <a:lstStyle>
            <a:lvl1pPr marL="360000" indent="-360000" defTabSz="360000">
              <a:lnSpc>
                <a:spcPct val="100000"/>
              </a:lnSpc>
              <a:buFont typeface="Arial" panose="020B0604020202020204" pitchFamily="34" charset="0"/>
              <a:buChar char="•"/>
              <a:defRPr sz="2000" spc="0"/>
            </a:lvl1pPr>
            <a:lvl2pPr marL="720000" marR="0" indent="-360000" algn="l" defTabSz="3600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>
                <a:tab pos="360000" algn="l"/>
              </a:tabLst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00" marR="0" indent="-3600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0000" marR="0" indent="-3600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00000" indent="-360000" defTabSz="3240000">
              <a:buFont typeface="Arial" panose="020B0604020202020204" pitchFamily="34" charset="0"/>
              <a:buChar char="‒"/>
              <a:tabLst>
                <a:tab pos="360000" algn="l"/>
                <a:tab pos="720000" algn="l"/>
                <a:tab pos="1080000" algn="l"/>
                <a:tab pos="1440000" algn="l"/>
                <a:tab pos="1800000" algn="l"/>
                <a:tab pos="2160000" algn="l"/>
                <a:tab pos="2520000" algn="l"/>
                <a:tab pos="2880000" algn="l"/>
                <a:tab pos="3240000" algn="l"/>
              </a:tabLst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2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40000" indent="-324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sv-SE" dirty="0" smtClean="0"/>
              <a:t>Skriv text här</a:t>
            </a:r>
          </a:p>
        </p:txBody>
      </p:sp>
    </p:spTree>
    <p:extLst>
      <p:ext uri="{BB962C8B-B14F-4D97-AF65-F5344CB8AC3E}">
        <p14:creationId xmlns:p14="http://schemas.microsoft.com/office/powerpoint/2010/main" val="1106066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diagram 5"/>
          <p:cNvSpPr>
            <a:spLocks noGrp="1"/>
          </p:cNvSpPr>
          <p:nvPr>
            <p:ph type="chart" sz="quarter" idx="12" hasCustomPrompt="1"/>
          </p:nvPr>
        </p:nvSpPr>
        <p:spPr>
          <a:xfrm>
            <a:off x="696000" y="1269000"/>
            <a:ext cx="10800000" cy="43200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/>
            </a:lvl1pPr>
          </a:lstStyle>
          <a:p>
            <a:r>
              <a:rPr lang="sv-SE" dirty="0" smtClean="0"/>
              <a:t>Diagram</a:t>
            </a:r>
            <a:endParaRPr lang="sv-SE" dirty="0"/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sv-SE" dirty="0"/>
          </a:p>
        </p:txBody>
      </p:sp>
      <p:sp>
        <p:nvSpPr>
          <p:cNvPr id="7" name="Platshållare för sidfot 6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sv-SE" smtClean="0"/>
              <a:t>TMALL 1053 Kommunicera förändring krav 1.0</a:t>
            </a:r>
            <a:endParaRPr lang="sv-SE" dirty="0"/>
          </a:p>
        </p:txBody>
      </p:sp>
      <p:sp>
        <p:nvSpPr>
          <p:cNvPr id="8" name="Platshållare för bildnumm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sz="1000"/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8558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text &amp;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696000" y="1269000"/>
            <a:ext cx="10800000" cy="900000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/>
            </a:lvl1pPr>
          </a:lstStyle>
          <a:p>
            <a:r>
              <a:rPr lang="sv-SE" dirty="0" smtClean="0"/>
              <a:t>Klicka – lägg till rubrik</a:t>
            </a:r>
            <a:endParaRPr lang="sv-SE" dirty="0"/>
          </a:p>
        </p:txBody>
      </p:sp>
      <p:sp>
        <p:nvSpPr>
          <p:cNvPr id="8" name="Platshållare för text 7"/>
          <p:cNvSpPr>
            <a:spLocks noGrp="1"/>
          </p:cNvSpPr>
          <p:nvPr>
            <p:ph type="body" sz="quarter" idx="12" hasCustomPrompt="1"/>
          </p:nvPr>
        </p:nvSpPr>
        <p:spPr>
          <a:xfrm>
            <a:off x="696000" y="2170062"/>
            <a:ext cx="5040000" cy="3420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000" spc="0"/>
            </a:lvl1pPr>
            <a:lvl2pPr marL="232200" indent="0">
              <a:buNone/>
              <a:defRPr/>
            </a:lvl2pPr>
            <a:lvl3pPr marL="462600" indent="0">
              <a:buNone/>
              <a:defRPr/>
            </a:lvl3pPr>
            <a:lvl4pPr marL="693000" indent="0">
              <a:buNone/>
              <a:defRPr/>
            </a:lvl4pPr>
            <a:lvl5pPr marL="887400" indent="0">
              <a:buNone/>
              <a:defRPr/>
            </a:lvl5pPr>
          </a:lstStyle>
          <a:p>
            <a:pPr lvl="0"/>
            <a:r>
              <a:rPr lang="sv-SE" dirty="0" smtClean="0"/>
              <a:t>Skriv text här</a:t>
            </a:r>
            <a:endParaRPr lang="sv-SE" dirty="0"/>
          </a:p>
        </p:txBody>
      </p:sp>
      <p:sp>
        <p:nvSpPr>
          <p:cNvPr id="6" name="Platshållare för diagram 5"/>
          <p:cNvSpPr>
            <a:spLocks noGrp="1"/>
          </p:cNvSpPr>
          <p:nvPr>
            <p:ph type="chart" sz="quarter" idx="13" hasCustomPrompt="1"/>
          </p:nvPr>
        </p:nvSpPr>
        <p:spPr>
          <a:xfrm>
            <a:off x="6454800" y="2169000"/>
            <a:ext cx="5040000" cy="34210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 smtClean="0"/>
              <a:t>Diagram</a:t>
            </a:r>
            <a:endParaRPr lang="sv-SE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sv-SE" smtClean="0"/>
              <a:t>TMALL 1053 Kommunicera förändring krav 1.0</a:t>
            </a:r>
            <a:endParaRPr lang="sv-SE" dirty="0"/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z="1000"/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7158694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2.svg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5703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>
            <a:extLst>
              <a:ext uri="{FF2B5EF4-FFF2-40B4-BE49-F238E27FC236}">
                <a16:creationId xmlns:a16="http://schemas.microsoft.com/office/drawing/2014/main" id="{F6D06EDD-E5A3-40F5-94E9-EF10146AE402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5338665" y="0"/>
            <a:ext cx="1514670" cy="756000"/>
          </a:xfrm>
          <a:prstGeom prst="rect">
            <a:avLst/>
          </a:prstGeom>
          <a:effectLst>
            <a:reflection stA="45000" endPos="1000" dist="50800" dir="5400000" sy="-100000" algn="bl" rotWithShape="0"/>
          </a:effectLst>
        </p:spPr>
      </p:pic>
      <p:sp>
        <p:nvSpPr>
          <p:cNvPr id="3" name="Platshållare för datum 2"/>
          <p:cNvSpPr>
            <a:spLocks noGrp="1"/>
          </p:cNvSpPr>
          <p:nvPr>
            <p:ph type="dt" sz="half" idx="2"/>
          </p:nvPr>
        </p:nvSpPr>
        <p:spPr>
          <a:xfrm>
            <a:off x="10152000" y="201600"/>
            <a:ext cx="1767114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694800" y="201600"/>
            <a:ext cx="405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sv-SE" smtClean="0"/>
              <a:t>TMALL 1053 Kommunicera förändring krav 1.0</a:t>
            </a:r>
            <a:endParaRPr lang="sv-SE" dirty="0"/>
          </a:p>
        </p:txBody>
      </p:sp>
      <p:sp>
        <p:nvSpPr>
          <p:cNvPr id="2" name="Platshållare för bildnummer 1"/>
          <p:cNvSpPr>
            <a:spLocks noGrp="1"/>
          </p:cNvSpPr>
          <p:nvPr>
            <p:ph type="sldNum" sz="quarter" idx="4"/>
          </p:nvPr>
        </p:nvSpPr>
        <p:spPr>
          <a:xfrm>
            <a:off x="0" y="201600"/>
            <a:ext cx="78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707428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spc="120" baseline="0">
          <a:solidFill>
            <a:schemeClr val="tx1"/>
          </a:solidFill>
          <a:latin typeface="+mn-lt"/>
          <a:ea typeface="+mn-ea"/>
          <a:cs typeface="+mn-cs"/>
        </a:defRPr>
      </a:lvl1pPr>
      <a:lvl2pPr marL="460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120" baseline="0">
          <a:solidFill>
            <a:schemeClr val="tx1"/>
          </a:solidFill>
          <a:latin typeface="+mn-lt"/>
          <a:ea typeface="+mn-ea"/>
          <a:cs typeface="+mn-cs"/>
        </a:defRPr>
      </a:lvl2pPr>
      <a:lvl3pPr marL="691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120" baseline="0">
          <a:solidFill>
            <a:schemeClr val="tx1"/>
          </a:solidFill>
          <a:latin typeface="+mn-lt"/>
          <a:ea typeface="+mn-ea"/>
          <a:cs typeface="+mn-cs"/>
        </a:defRPr>
      </a:lvl3pPr>
      <a:lvl4pPr marL="921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120" baseline="0">
          <a:solidFill>
            <a:schemeClr val="tx1"/>
          </a:solidFill>
          <a:latin typeface="+mn-lt"/>
          <a:ea typeface="+mn-ea"/>
          <a:cs typeface="+mn-cs"/>
        </a:defRPr>
      </a:lvl4pPr>
      <a:lvl5pPr marL="1116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12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2" orient="horz" pos="2160" userDrawn="1">
          <p15:clr>
            <a:srgbClr val="F26B43"/>
          </p15:clr>
        </p15:guide>
        <p15:guide id="14" pos="3840" userDrawn="1">
          <p15:clr>
            <a:srgbClr val="F26B43"/>
          </p15:clr>
        </p15:guide>
        <p15:guide id="15" pos="438" userDrawn="1">
          <p15:clr>
            <a:srgbClr val="F26B43"/>
          </p15:clr>
        </p15:guide>
        <p15:guide id="16" pos="7242" userDrawn="1">
          <p15:clr>
            <a:srgbClr val="F26B43"/>
          </p15:clr>
        </p15:guide>
        <p15:guide id="17" orient="horz" pos="3884" userDrawn="1">
          <p15:clr>
            <a:srgbClr val="F26B43"/>
          </p15:clr>
        </p15:guide>
        <p15:guide id="18" orient="horz" pos="79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16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574964" y="1688614"/>
            <a:ext cx="10041220" cy="1220269"/>
          </a:xfrm>
        </p:spPr>
        <p:txBody>
          <a:bodyPr/>
          <a:lstStyle/>
          <a:p>
            <a:r>
              <a:rPr lang="sv-SE" sz="3200" dirty="0"/>
              <a:t>TRVINFRA-00224  Överbyggnad väg, Dimensionering och </a:t>
            </a:r>
            <a:r>
              <a:rPr lang="sv-SE" sz="3200" dirty="0" smtClean="0"/>
              <a:t>utformning, v2.0</a:t>
            </a:r>
            <a:r>
              <a:rPr lang="sv-S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sv-S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6FEC2C-AD63-44F4-896C-A2025F5FB260}" type="slidenum">
              <a:rPr lang="sv-SE" smtClean="0"/>
              <a:pPr/>
              <a:t>2</a:t>
            </a:fld>
            <a:endParaRPr lang="sv-SE" dirty="0"/>
          </a:p>
        </p:txBody>
      </p:sp>
      <p:sp>
        <p:nvSpPr>
          <p:cNvPr id="7" name="Platshållare för text 6"/>
          <p:cNvSpPr txBox="1">
            <a:spLocks noGrp="1"/>
          </p:cNvSpPr>
          <p:nvPr>
            <p:ph type="body" sz="quarter" idx="12"/>
          </p:nvPr>
        </p:nvSpPr>
        <p:spPr>
          <a:xfrm>
            <a:off x="600362" y="2637572"/>
            <a:ext cx="10975942" cy="3496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sv-SE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Nya och förändrade krav i korthet</a:t>
            </a:r>
            <a:r>
              <a:rPr lang="sv-SE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Förtydligat </a:t>
            </a:r>
            <a:r>
              <a:rPr lang="sv-SE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krav på innehåll i PM Vägteknik.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Krav på största tjällyftning justerat.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Förändrat </a:t>
            </a:r>
            <a:r>
              <a:rPr lang="sv-SE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krav på metod för bärighetsberäkning med avseende på </a:t>
            </a:r>
            <a:r>
              <a:rPr lang="sv-SE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bergunderbyggnader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Justerat med avseende på styvhetsmoduler för kohesionsjordar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endParaRPr lang="sv-SE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TRVINFRA </a:t>
            </a:r>
            <a:r>
              <a:rPr lang="sv-SE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00224 Krav med rådstexter publiceras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5"/>
          </p:nvPr>
        </p:nvSpPr>
        <p:spPr>
          <a:xfrm rot="16200000">
            <a:off x="-2620863" y="3246337"/>
            <a:ext cx="6026528" cy="365125"/>
          </a:xfrm>
        </p:spPr>
        <p:txBody>
          <a:bodyPr/>
          <a:lstStyle/>
          <a:p>
            <a:r>
              <a:rPr lang="sv-SE" dirty="0" smtClean="0"/>
              <a:t>TMALL 1053 Kommunicera förändring i dokument tillhörande Trafikverkets infrastrukturregelverk 3.0</a:t>
            </a:r>
            <a:endParaRPr lang="sv-SE" dirty="0"/>
          </a:p>
        </p:txBody>
      </p:sp>
      <p:sp>
        <p:nvSpPr>
          <p:cNvPr id="11" name="Rektangel 10"/>
          <p:cNvSpPr/>
          <p:nvPr/>
        </p:nvSpPr>
        <p:spPr>
          <a:xfrm>
            <a:off x="600362" y="1063056"/>
            <a:ext cx="1081347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400" i="1" dirty="0" smtClean="0"/>
              <a:t>Observera </a:t>
            </a:r>
            <a:r>
              <a:rPr lang="sv-SE" sz="1400" i="1" dirty="0"/>
              <a:t>att de krav som finns i </a:t>
            </a:r>
            <a:r>
              <a:rPr lang="sv-SE" sz="1400" i="1" dirty="0" smtClean="0"/>
              <a:t>omnämnda kravdokument blir </a:t>
            </a:r>
            <a:r>
              <a:rPr lang="sv-SE" sz="1400" i="1" dirty="0"/>
              <a:t>gällande mot extern avtalspart </a:t>
            </a:r>
            <a:r>
              <a:rPr lang="sv-SE" sz="1400" i="1" dirty="0" smtClean="0"/>
              <a:t>först när </a:t>
            </a:r>
            <a:r>
              <a:rPr lang="sv-SE" sz="1400" i="1" dirty="0"/>
              <a:t>de åberopats i kontrakt.</a:t>
            </a:r>
            <a:endParaRPr lang="sv-SE" sz="1400" dirty="0"/>
          </a:p>
        </p:txBody>
      </p:sp>
      <p:cxnSp>
        <p:nvCxnSpPr>
          <p:cNvPr id="6" name="Rak koppling 5"/>
          <p:cNvCxnSpPr/>
          <p:nvPr/>
        </p:nvCxnSpPr>
        <p:spPr>
          <a:xfrm flipV="1">
            <a:off x="600362" y="1320033"/>
            <a:ext cx="10250758" cy="50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381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ubrik 9"/>
          <p:cNvSpPr>
            <a:spLocks noGrp="1"/>
          </p:cNvSpPr>
          <p:nvPr>
            <p:ph type="title"/>
          </p:nvPr>
        </p:nvSpPr>
        <p:spPr>
          <a:xfrm>
            <a:off x="695999" y="1269000"/>
            <a:ext cx="9456001" cy="901800"/>
          </a:xfrm>
        </p:spPr>
        <p:txBody>
          <a:bodyPr/>
          <a:lstStyle/>
          <a:p>
            <a:r>
              <a:rPr lang="sv-SE" sz="3200" dirty="0"/>
              <a:t>TRVINFRA-00224  Överbyggnad väg, Dimensionering och </a:t>
            </a:r>
            <a:r>
              <a:rPr lang="sv-SE" sz="3200" dirty="0" smtClean="0"/>
              <a:t>utformning, </a:t>
            </a:r>
            <a:r>
              <a:rPr lang="sv-SE" sz="3200" dirty="0"/>
              <a:t>v2.0</a:t>
            </a:r>
            <a:endParaRPr lang="sv-SE" sz="3200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6FEC2C-AD63-44F4-896C-A2025F5FB260}" type="slidenum">
              <a:rPr lang="sv-SE" smtClean="0"/>
              <a:pPr/>
              <a:t>3</a:t>
            </a:fld>
            <a:endParaRPr lang="sv-SE" dirty="0"/>
          </a:p>
        </p:txBody>
      </p:sp>
      <p:sp>
        <p:nvSpPr>
          <p:cNvPr id="11" name="Platshållare för text 10"/>
          <p:cNvSpPr>
            <a:spLocks noGrp="1"/>
          </p:cNvSpPr>
          <p:nvPr>
            <p:ph type="body" sz="quarter" idx="12"/>
          </p:nvPr>
        </p:nvSpPr>
        <p:spPr>
          <a:xfrm>
            <a:off x="784798" y="2507810"/>
            <a:ext cx="4950001" cy="3082990"/>
          </a:xfrm>
        </p:spPr>
        <p:txBody>
          <a:bodyPr/>
          <a:lstStyle/>
          <a:p>
            <a:pPr marL="0" indent="0">
              <a:buNone/>
            </a:pPr>
            <a:r>
              <a:rPr lang="sv-SE" b="1" dirty="0" smtClean="0"/>
              <a:t>Nedanstående dokument ersätts.</a:t>
            </a:r>
            <a:endParaRPr lang="sv-SE" b="1" dirty="0"/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TRVINFRA-00224 v1.0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TRVK Väg TDOK 2011:264, TRV 2011:072</a:t>
            </a:r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endParaRPr lang="sv-SE" dirty="0"/>
          </a:p>
        </p:txBody>
      </p:sp>
      <p:sp>
        <p:nvSpPr>
          <p:cNvPr id="13" name="Platshållare för sidfot 12"/>
          <p:cNvSpPr>
            <a:spLocks noGrp="1"/>
          </p:cNvSpPr>
          <p:nvPr>
            <p:ph type="ftr" sz="quarter" idx="15"/>
          </p:nvPr>
        </p:nvSpPr>
        <p:spPr>
          <a:xfrm rot="16200000">
            <a:off x="-2525267" y="3175678"/>
            <a:ext cx="5835332" cy="365125"/>
          </a:xfrm>
        </p:spPr>
        <p:txBody>
          <a:bodyPr/>
          <a:lstStyle/>
          <a:p>
            <a:r>
              <a:rPr lang="sv-SE" dirty="0"/>
              <a:t>TMALL 1053 Kommunicera förändring i dokument tillhörande Trafikverkets infrastrukturregelverk </a:t>
            </a:r>
            <a:r>
              <a:rPr lang="sv-SE" dirty="0" smtClean="0"/>
              <a:t>3.0</a:t>
            </a:r>
            <a:endParaRPr lang="sv-SE" dirty="0"/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8258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/>
          <p:cNvSpPr>
            <a:spLocks noGrp="1"/>
          </p:cNvSpPr>
          <p:nvPr>
            <p:ph type="title"/>
          </p:nvPr>
        </p:nvSpPr>
        <p:spPr>
          <a:xfrm>
            <a:off x="696000" y="1269000"/>
            <a:ext cx="7506440" cy="901800"/>
          </a:xfrm>
        </p:spPr>
        <p:txBody>
          <a:bodyPr/>
          <a:lstStyle/>
          <a:p>
            <a:r>
              <a:rPr lang="sv-SE" sz="3200" dirty="0"/>
              <a:t>TRVINFRA-00224  Överbyggnad väg, Dimensionering och </a:t>
            </a:r>
            <a:r>
              <a:rPr lang="sv-SE" sz="3200" dirty="0" smtClean="0"/>
              <a:t>utformning, </a:t>
            </a:r>
            <a:r>
              <a:rPr lang="sv-SE" sz="3200" dirty="0"/>
              <a:t>v2.0</a:t>
            </a:r>
            <a:endParaRPr lang="sv-SE" sz="3200" dirty="0"/>
          </a:p>
        </p:txBody>
      </p:sp>
      <p:sp>
        <p:nvSpPr>
          <p:cNvPr id="6" name="Platshållare för text 5"/>
          <p:cNvSpPr>
            <a:spLocks noGrp="1"/>
          </p:cNvSpPr>
          <p:nvPr>
            <p:ph type="body" sz="quarter" idx="12"/>
          </p:nvPr>
        </p:nvSpPr>
        <p:spPr>
          <a:xfrm>
            <a:off x="784224" y="2616450"/>
            <a:ext cx="6393816" cy="2974349"/>
          </a:xfrm>
        </p:spPr>
        <p:txBody>
          <a:bodyPr/>
          <a:lstStyle/>
          <a:p>
            <a:pPr marL="0" indent="0">
              <a:buNone/>
            </a:pPr>
            <a:r>
              <a:rPr lang="sv-SE" b="1" dirty="0" smtClean="0"/>
              <a:t>Bakgrund </a:t>
            </a:r>
            <a:r>
              <a:rPr lang="sv-SE" b="1" dirty="0"/>
              <a:t>till </a:t>
            </a:r>
            <a:r>
              <a:rPr lang="sv-SE" b="1" dirty="0" smtClean="0"/>
              <a:t>ändringen i kravdokumentet. </a:t>
            </a:r>
            <a:endParaRPr lang="sv-SE" dirty="0"/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Justering krävdes eftersom det saknades indata för bärighetsberäkning på lösa kohesionsjordar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Justering av </a:t>
            </a:r>
            <a:r>
              <a:rPr lang="sv-SE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felaktig trafikmängd </a:t>
            </a:r>
            <a:r>
              <a:rPr lang="sv-S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sv-SE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KravID</a:t>
            </a:r>
            <a:r>
              <a:rPr lang="sv-S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v-S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K109787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Justering av felaktig kravnivå i Tabell 9-1 avseende tjällyft i lägsta hastighetsklassen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Språkliga förbättringar</a:t>
            </a:r>
            <a:endParaRPr lang="sv-S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4294967295"/>
          </p:nvPr>
        </p:nvSpPr>
        <p:spPr>
          <a:xfrm>
            <a:off x="0" y="201613"/>
            <a:ext cx="784225" cy="365125"/>
          </a:xfrm>
        </p:spPr>
        <p:txBody>
          <a:bodyPr/>
          <a:lstStyle/>
          <a:p>
            <a:fld id="{816FEC2C-AD63-44F4-896C-A2025F5FB260}" type="slidenum">
              <a:rPr lang="sv-SE" smtClean="0"/>
              <a:pPr/>
              <a:t>4</a:t>
            </a:fld>
            <a:endParaRPr lang="sv-SE" dirty="0"/>
          </a:p>
        </p:txBody>
      </p:sp>
      <p:sp>
        <p:nvSpPr>
          <p:cNvPr id="8" name="Platshållare för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5"/>
          </p:nvPr>
        </p:nvSpPr>
        <p:spPr>
          <a:xfrm rot="16200000">
            <a:off x="-2550493" y="3233867"/>
            <a:ext cx="5885210" cy="365125"/>
          </a:xfrm>
        </p:spPr>
        <p:txBody>
          <a:bodyPr/>
          <a:lstStyle/>
          <a:p>
            <a:r>
              <a:rPr lang="sv-SE" dirty="0" smtClean="0"/>
              <a:t>TMALL 1053 Kommunicera förändring i dokument tillhörande Trafikverkets infrastrukturregelverk 3.0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73674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/>
          <p:cNvSpPr>
            <a:spLocks noGrp="1"/>
          </p:cNvSpPr>
          <p:nvPr>
            <p:ph type="title"/>
          </p:nvPr>
        </p:nvSpPr>
        <p:spPr>
          <a:xfrm>
            <a:off x="695999" y="1269000"/>
            <a:ext cx="8576017" cy="1066794"/>
          </a:xfrm>
        </p:spPr>
        <p:txBody>
          <a:bodyPr/>
          <a:lstStyle/>
          <a:p>
            <a:r>
              <a:rPr lang="sv-SE" sz="3200" dirty="0" smtClean="0"/>
              <a:t>TRVINFRA-00224  </a:t>
            </a:r>
            <a:r>
              <a:rPr lang="sv-SE" sz="3200" dirty="0"/>
              <a:t>Överbyggnad väg, Dimensionering </a:t>
            </a:r>
            <a:r>
              <a:rPr lang="sv-SE" sz="3200"/>
              <a:t>och </a:t>
            </a:r>
            <a:r>
              <a:rPr lang="sv-SE" sz="3200" smtClean="0"/>
              <a:t>utformning, </a:t>
            </a:r>
            <a:r>
              <a:rPr lang="sv-SE" sz="3200"/>
              <a:t>v2.0</a:t>
            </a:r>
            <a:endParaRPr lang="sv-SE" sz="3200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6FEC2C-AD63-44F4-896C-A2025F5FB260}" type="slidenum">
              <a:rPr lang="sv-SE" smtClean="0"/>
              <a:pPr/>
              <a:t>5</a:t>
            </a:fld>
            <a:endParaRPr lang="sv-SE" dirty="0"/>
          </a:p>
        </p:txBody>
      </p:sp>
      <p:sp>
        <p:nvSpPr>
          <p:cNvPr id="8" name="Platshållare för text 7"/>
          <p:cNvSpPr>
            <a:spLocks noGrp="1"/>
          </p:cNvSpPr>
          <p:nvPr>
            <p:ph type="body" sz="quarter" idx="12"/>
          </p:nvPr>
        </p:nvSpPr>
        <p:spPr>
          <a:xfrm>
            <a:off x="784798" y="2553076"/>
            <a:ext cx="5073361" cy="3037723"/>
          </a:xfrm>
        </p:spPr>
        <p:txBody>
          <a:bodyPr/>
          <a:lstStyle/>
          <a:p>
            <a:pPr marL="0" indent="0">
              <a:buNone/>
            </a:pPr>
            <a:r>
              <a:rPr lang="sv-SE" b="1" dirty="0" smtClean="0"/>
              <a:t>Nedan angivna berörs på något sätt av ändringen i kravdokumentet.</a:t>
            </a:r>
            <a:endParaRPr lang="sv-SE" b="1" dirty="0"/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Trafikverkets teknikspecialister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Konsulter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Entreprenörer</a:t>
            </a:r>
            <a:endParaRPr lang="sv-S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v-SE" dirty="0"/>
          </a:p>
        </p:txBody>
      </p:sp>
      <p:sp>
        <p:nvSpPr>
          <p:cNvPr id="10" name="Platshållare för sidfot 9"/>
          <p:cNvSpPr>
            <a:spLocks noGrp="1"/>
          </p:cNvSpPr>
          <p:nvPr>
            <p:ph type="ftr" sz="quarter" idx="15"/>
          </p:nvPr>
        </p:nvSpPr>
        <p:spPr>
          <a:xfrm rot="16200000">
            <a:off x="-2575145" y="3233868"/>
            <a:ext cx="5935087" cy="365125"/>
          </a:xfrm>
        </p:spPr>
        <p:txBody>
          <a:bodyPr/>
          <a:lstStyle/>
          <a:p>
            <a:r>
              <a:rPr lang="sv-SE" dirty="0" smtClean="0"/>
              <a:t>TMALL 1053 Kommunicera förändring i dokument tillhörande Trafikverkets infrastrukturregelverk 3.0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63475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B0971F6B-2E0E-4396-8EB5-8D30FD8344A3}" vid="{D7173223-B33E-4077-ABD4-035AAFC9D125}"/>
    </a:ext>
  </a:extLst>
</a:theme>
</file>

<file path=ppt/theme/theme2.xml><?xml version="1.0" encoding="utf-8"?>
<a:theme xmlns:a="http://schemas.openxmlformats.org/drawingml/2006/main" name="Rubrik med logga, titel, datum och sidnr">
  <a:themeElements>
    <a:clrScheme name="TrV_Colour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70000"/>
      </a:accent1>
      <a:accent2>
        <a:srgbClr val="505050"/>
      </a:accent2>
      <a:accent3>
        <a:srgbClr val="870000"/>
      </a:accent3>
      <a:accent4>
        <a:srgbClr val="FF0000"/>
      </a:accent4>
      <a:accent5>
        <a:srgbClr val="A0A0A0"/>
      </a:accent5>
      <a:accent6>
        <a:srgbClr val="5F0000"/>
      </a:accent6>
      <a:hlink>
        <a:srgbClr val="0070C0"/>
      </a:hlink>
      <a:folHlink>
        <a:srgbClr val="870000"/>
      </a:folHlink>
    </a:clrScheme>
    <a:fontScheme name="TrV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B0971F6B-2E0E-4396-8EB5-8D30FD8344A3}" vid="{BE482BF7-60C6-4C91-8161-795FAB4CA510}"/>
    </a:ext>
  </a:extLst>
</a:theme>
</file>

<file path=ppt/theme/theme3.xml><?xml version="1.0" encoding="utf-8"?>
<a:theme xmlns:a="http://schemas.openxmlformats.org/drawingml/2006/main" name="Office-tema">
  <a:themeElements>
    <a:clrScheme name="TrV_Colour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70000"/>
      </a:accent1>
      <a:accent2>
        <a:srgbClr val="505050"/>
      </a:accent2>
      <a:accent3>
        <a:srgbClr val="870000"/>
      </a:accent3>
      <a:accent4>
        <a:srgbClr val="FF0000"/>
      </a:accent4>
      <a:accent5>
        <a:srgbClr val="A0A0A0"/>
      </a:accent5>
      <a:accent6>
        <a:srgbClr val="5F0000"/>
      </a:accent6>
      <a:hlink>
        <a:srgbClr val="0070C0"/>
      </a:hlink>
      <a:folHlink>
        <a:srgbClr val="870000"/>
      </a:folHlink>
    </a:clrScheme>
    <a:fontScheme name="TrV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tema">
  <a:themeElements>
    <a:clrScheme name="TrV_Colour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70000"/>
      </a:accent1>
      <a:accent2>
        <a:srgbClr val="505050"/>
      </a:accent2>
      <a:accent3>
        <a:srgbClr val="870000"/>
      </a:accent3>
      <a:accent4>
        <a:srgbClr val="FF0000"/>
      </a:accent4>
      <a:accent5>
        <a:srgbClr val="A0A0A0"/>
      </a:accent5>
      <a:accent6>
        <a:srgbClr val="5F0000"/>
      </a:accent6>
      <a:hlink>
        <a:srgbClr val="0070C0"/>
      </a:hlink>
      <a:folHlink>
        <a:srgbClr val="870000"/>
      </a:folHlink>
    </a:clrScheme>
    <a:fontScheme name="TrV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customXsn xmlns="http://schemas.microsoft.com/office/2006/metadata/customXsn">
  <xsnLocation/>
  <cached>True</cached>
  <openByDefault>True</openByDefault>
  <xsnScope/>
</customXsn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ppladdat arbetsrumsdokument" ma:contentTypeID="0x0101002EE44F411E754ABAB6EB27FC7D8442BF00FBDC29B7F7B140FA848AB6ABEF7636D900C521870BE0E04A4EBEFB53DB896D79D7" ma:contentTypeVersion="5" ma:contentTypeDescription="Skapa ett nytt dokument." ma:contentTypeScope="" ma:versionID="95817b6d1a257f713935662e07a9842a">
  <xsd:schema xmlns:xsd="http://www.w3.org/2001/XMLSchema" xmlns:xs="http://www.w3.org/2001/XMLSchema" xmlns:p="http://schemas.microsoft.com/office/2006/metadata/properties" xmlns:ns1="Trafikverket" xmlns:ns3="e3dcc541-ea89-4bc9-b34e-31a7d4eb8bb6" xmlns:ns4="http://schemas.microsoft.com/sharepoint/v4" targetNamespace="http://schemas.microsoft.com/office/2006/metadata/properties" ma:root="true" ma:fieldsID="5a0ff496e9af9b27a09665a3542e1730" ns1:_="" ns3:_="" ns4:_="">
    <xsd:import namespace="Trafikverket"/>
    <xsd:import namespace="e3dcc541-ea89-4bc9-b34e-31a7d4eb8bb6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1:Skapat_x0020_av_x0020_NY"/>
                <xsd:element ref="ns1:Dokumentdatum_x0020_NY"/>
                <xsd:element ref="ns1:TRVversionNY" minOccurs="0"/>
                <xsd:element ref="ns1:TrvDocumentTemplateId" minOccurs="0"/>
                <xsd:element ref="ns1:TrvDocumentTemplateVersion" minOccurs="0"/>
                <xsd:element ref="ns3:TrvUploadedDocumentTypeTaxHTField0" minOccurs="0"/>
                <xsd:element ref="ns3:TaxCatchAll" minOccurs="0"/>
                <xsd:element ref="ns3:TaxCatchAllLabel" minOccurs="0"/>
                <xsd:element ref="ns4:IconOver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Trafikverket" elementFormDefault="qualified">
    <xsd:import namespace="http://schemas.microsoft.com/office/2006/documentManagement/types"/>
    <xsd:import namespace="http://schemas.microsoft.com/office/infopath/2007/PartnerControls"/>
    <xsd:element name="Skapat_x0020_av_x0020_NY" ma:index="0" ma:displayName="Skapat av" ma:description="Namn och organisationsbeteckning för den person som skapat dokumentet." ma:internalName="TrvCreatedBy" ma:readOnly="false">
      <xsd:simpleType>
        <xsd:restriction base="dms:Text"/>
      </xsd:simpleType>
    </xsd:element>
    <xsd:element name="Dokumentdatum_x0020_NY" ma:index="2" ma:displayName="Dokumentdatum" ma:description="Datum för nuvarande version" ma:format="DateOnly" ma:internalName="TrvDocumentDate" ma:readOnly="false">
      <xsd:simpleType>
        <xsd:restriction base="dms:DateTime"/>
      </xsd:simpleType>
    </xsd:element>
    <xsd:element name="TRVversionNY" ma:index="8" nillable="true" ma:displayName="Version" ma:description="Dokumentets versionsnummer" ma:internalName="TrvVersion" ma:readOnly="true">
      <xsd:simpleType>
        <xsd:restriction base="dms:Text"/>
      </xsd:simpleType>
    </xsd:element>
    <xsd:element name="TrvDocumentTemplateId" ma:index="9" nillable="true" ma:displayName="TMALL-nummer" ma:description="Unik sträng eller nummer som identifierar dokumentmallen. Värdet sätts av respektive system." ma:internalName="TrvDocumentTemplateId">
      <xsd:simpleType>
        <xsd:restriction base="dms:Text">
          <xsd:maxLength value="255"/>
        </xsd:restriction>
      </xsd:simpleType>
    </xsd:element>
    <xsd:element name="TrvDocumentTemplateVersion" ma:index="10" nillable="true" ma:displayName="Mallversion" ma:description="Dokumentmallens versionsnummer" ma:internalName="TrvDocumentTemplateVers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dcc541-ea89-4bc9-b34e-31a7d4eb8bb6" elementFormDefault="qualified">
    <xsd:import namespace="http://schemas.microsoft.com/office/2006/documentManagement/types"/>
    <xsd:import namespace="http://schemas.microsoft.com/office/infopath/2007/PartnerControls"/>
    <xsd:element name="TrvUploadedDocumentTypeTaxHTField0" ma:index="13" ma:taxonomy="true" ma:internalName="TrvUploadedDocumentTypeTaxHTField0" ma:taxonomyFieldName="TrvUploadedDocumentType" ma:displayName="Dokumenttyp för uppladdade dokument" ma:readOnly="false" ma:fieldId="{eb96df49-af7b-4885-ae87-85b965eb0ad2}" ma:sspId="186cccb1-9fab-4187-b54f-d2fc3705fc8a" ma:termSetId="152f56a5-fdb2-4180-8a6e-79ef00400bc3" ma:anchorId="238613c4-8162-47c5-b0c8-3db178651ae8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f4a99dd5-e227-425b-96ec-6dc89525a9d2}" ma:internalName="TaxCatchAll" ma:showField="CatchAllData" ma:web="e3dcc541-ea89-4bc9-b34e-31a7d4eb8bb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5" nillable="true" ma:displayName="Taxonomy Catch All Column1" ma:description="" ma:hidden="true" ma:list="{f4a99dd5-e227-425b-96ec-6dc89525a9d2}" ma:internalName="TaxCatchAllLabel" ma:readOnly="true" ma:showField="CatchAllDataLabel" ma:web="e3dcc541-ea89-4bc9-b34e-31a7d4eb8bb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1" ma:displayName="Innehållstyp"/>
        <xsd:element ref="dc:title" maxOccurs="1" ma:index="1" ma:displayName="Dokument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rvDocumentTemplateId xmlns="Trafikverket">TMALL 1053</TrvDocumentTemplateId>
    <TrvDocumentTemplateVersion xmlns="Trafikverket">2.0</TrvDocumentTemplateVersion>
    <Skapat_x0020_av_x0020_NY xmlns="Trafikverket">Emma Östberg PLvsv</Skapat_x0020_av_x0020_NY>
    <Dokumentdatum_x0020_NY xmlns="Trafikverket">2019-11-24T23:00:00+00:00</Dokumentdatum_x0020_NY>
    <TRVversionNY xmlns="Trafikverket">0.3</TRVversionNY>
    <TaxCatchAll xmlns="e3dcc541-ea89-4bc9-b34e-31a7d4eb8bb6">
      <Value>32</Value>
    </TaxCatchAll>
    <TrvUploadedDocumentTypeTaxHTField0 xmlns="e3dcc541-ea89-4bc9-b34e-31a7d4eb8bb6">
      <Terms xmlns="http://schemas.microsoft.com/office/infopath/2007/PartnerControls">
        <TermInfo xmlns="http://schemas.microsoft.com/office/infopath/2007/PartnerControls">
          <TermName xmlns="http://schemas.microsoft.com/office/infopath/2007/PartnerControls">ARBETSMATERIAL</TermName>
          <TermId xmlns="http://schemas.microsoft.com/office/infopath/2007/PartnerControls">a2894791-a90f-4fd8-bd38-5426c743cb42</TermId>
        </TermInfo>
      </Terms>
    </TrvUploadedDocumentTypeTaxHTField0>
    <IconOverlay xmlns="http://schemas.microsoft.com/sharepoint/v4" xsi:nil="true"/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ADA1096-DF2C-4B96-A039-CB6184B6976C}">
  <ds:schemaRefs>
    <ds:schemaRef ds:uri="http://schemas.microsoft.com/office/2006/metadata/customXsn"/>
  </ds:schemaRefs>
</ds:datastoreItem>
</file>

<file path=customXml/itemProps2.xml><?xml version="1.0" encoding="utf-8"?>
<ds:datastoreItem xmlns:ds="http://schemas.openxmlformats.org/officeDocument/2006/customXml" ds:itemID="{4A2ACBD1-6A60-4631-9716-BF1FA4B43B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Trafikverket"/>
    <ds:schemaRef ds:uri="e3dcc541-ea89-4bc9-b34e-31a7d4eb8bb6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74B4E73-29F5-4C44-AEDC-5752B130AE4E}">
  <ds:schemaRefs>
    <ds:schemaRef ds:uri="http://purl.org/dc/elements/1.1/"/>
    <ds:schemaRef ds:uri="http://schemas.microsoft.com/office/2006/metadata/properties"/>
    <ds:schemaRef ds:uri="http://schemas.microsoft.com/sharepoint/v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Trafikverket"/>
    <ds:schemaRef ds:uri="http://schemas.microsoft.com/office/infopath/2007/PartnerControls"/>
    <ds:schemaRef ds:uri="e3dcc541-ea89-4bc9-b34e-31a7d4eb8bb6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907995CE-3062-4DCB-913E-CA7C92E2CD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Presentation_Trafikverket</Template>
  <TotalTime>2565</TotalTime>
  <Words>213</Words>
  <Application>Microsoft Office PowerPoint</Application>
  <PresentationFormat>Bredbild</PresentationFormat>
  <Paragraphs>32</Paragraphs>
  <Slides>5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2</vt:i4>
      </vt:variant>
      <vt:variant>
        <vt:lpstr>Bildrubriker</vt:lpstr>
      </vt:variant>
      <vt:variant>
        <vt:i4>5</vt:i4>
      </vt:variant>
    </vt:vector>
  </HeadingPairs>
  <TitlesOfParts>
    <vt:vector size="10" baseType="lpstr">
      <vt:lpstr>Arial</vt:lpstr>
      <vt:lpstr>Calibri</vt:lpstr>
      <vt:lpstr>Times New Roman</vt:lpstr>
      <vt:lpstr>Start</vt:lpstr>
      <vt:lpstr>Rubrik med logga, titel, datum och sidnr</vt:lpstr>
      <vt:lpstr>PowerPoint-presentation</vt:lpstr>
      <vt:lpstr>TRVINFRA-00224  Överbyggnad väg, Dimensionering och utformning, v2.0 </vt:lpstr>
      <vt:lpstr>TRVINFRA-00224  Överbyggnad väg, Dimensionering och utformning, v2.0</vt:lpstr>
      <vt:lpstr>TRVINFRA-00224  Överbyggnad väg, Dimensionering och utformning, v2.0</vt:lpstr>
      <vt:lpstr>TRVINFRA-00224  Överbyggnad väg, Dimensionering och utformning, v2.0</vt:lpstr>
    </vt:vector>
  </TitlesOfParts>
  <Company>Trafikverket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Kommunikationsmaterial</dc:title>
  <dc:creator>Östberg Emma, PLvsv Konsult</dc:creator>
  <cp:lastModifiedBy>Winnerholt Tomas, IVtas</cp:lastModifiedBy>
  <cp:revision>26</cp:revision>
  <dcterms:created xsi:type="dcterms:W3CDTF">2019-11-25T09:32:02Z</dcterms:created>
  <dcterms:modified xsi:type="dcterms:W3CDTF">2021-03-17T12:37:01Z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0x0101002EE44F411E754ABAB6EB27FC7D8442BF00FBDC29B7F7B140FA848AB6ABEF7636D900C521870BE0E04A4EBEFB53DB896D79D7</vt:lpwstr>
  </property>
  <property fmtid="{D5CDD505-2E9C-101B-9397-08002B2CF9AE}" pid="3" name="TrvDocumentType">
    <vt:lpwstr>32;#ARBETSMATERIAL|a2894791-a90f-4fd8-bd38-5426c743cb42</vt:lpwstr>
  </property>
  <property fmtid="{D5CDD505-2E9C-101B-9397-08002B2CF9AE}" pid="4" name="TrvDocumentTemplateOwner">
    <vt:lpwstr>277</vt:lpwstr>
  </property>
  <property fmtid="{D5CDD505-2E9C-101B-9397-08002B2CF9AE}" pid="5" name="TrvDocumentTemplateStatus">
    <vt:lpwstr>Ska distribueras</vt:lpwstr>
  </property>
  <property fmtid="{D5CDD505-2E9C-101B-9397-08002B2CF9AE}" pid="6" name="TrvDocumentTemplateTitle">
    <vt:lpwstr>Presentation_Trafikverket</vt:lpwstr>
  </property>
  <property fmtid="{D5CDD505-2E9C-101B-9397-08002B2CF9AE}" pid="7" name="TrvDocumentTemplateDescription">
    <vt:lpwstr>PPT-mall, widescreen, som ska användas av verksamheten för att skapa presentationer.</vt:lpwstr>
  </property>
  <property fmtid="{D5CDD505-2E9C-101B-9397-08002B2CF9AE}" pid="8" name="TrvDocumentTemplateContact">
    <vt:lpwstr>579</vt:lpwstr>
  </property>
  <property fmtid="{D5CDD505-2E9C-101B-9397-08002B2CF9AE}" pid="9" name="TrvDocumentTemplateOwnerTaxHTField0">
    <vt:lpwstr>KM Kommunikation|65ba4904-7f87-411a-bf82-b389570b62aa</vt:lpwstr>
  </property>
  <property fmtid="{D5CDD505-2E9C-101B-9397-08002B2CF9AE}" pid="10" name="TrvDocumentTemplateCategoryTaxHTField0">
    <vt:lpwstr/>
  </property>
  <property fmtid="{D5CDD505-2E9C-101B-9397-08002B2CF9AE}" pid="11" name="TrvDocumentTemplateCategory">
    <vt:lpwstr/>
  </property>
  <property fmtid="{D5CDD505-2E9C-101B-9397-08002B2CF9AE}" pid="12" name="TrvDocumentTypeTaxHTField0">
    <vt:lpwstr>ARBETSMATERIAL|a2894791-a90f-4fd8-bd38-5426c743cb42</vt:lpwstr>
  </property>
  <property fmtid="{D5CDD505-2E9C-101B-9397-08002B2CF9AE}" pid="13" name="TrvUploadedDocumentType">
    <vt:lpwstr>32;#ARBETSMATERIAL|a2894791-a90f-4fd8-bd38-5426c743cb42</vt:lpwstr>
  </property>
</Properties>
</file>