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3" r:id="rId4"/>
    <p:sldMasterId id="2147483657" r:id="rId5"/>
  </p:sldMasterIdLst>
  <p:notesMasterIdLst>
    <p:notesMasterId r:id="rId8"/>
  </p:notesMasterIdLst>
  <p:handoutMasterIdLst>
    <p:handoutMasterId r:id="rId9"/>
  </p:handoutMasterIdLst>
  <p:sldIdLst>
    <p:sldId id="300" r:id="rId6"/>
    <p:sldId id="312" r:id="rId7"/>
  </p:sldIdLst>
  <p:sldSz cx="12192000" cy="6858000"/>
  <p:notesSz cx="6797675" cy="9926638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Namnlöst avsnitt" id="{8CABAC19-B8F0-4DA0-B871-9C6E1EED4A01}">
          <p14:sldIdLst>
            <p14:sldId id="300"/>
            <p14:sldId id="312"/>
          </p14:sldIdLst>
        </p14:section>
      </p14:sectionLst>
    </p:ext>
    <p:ext uri="{EFAFB233-063F-42B5-8137-9DF3F51BA10A}">
      <p15:sldGuideLst xmlns:p15="http://schemas.microsoft.com/office/powerpoint/2012/main">
        <p15:guide id="1" pos="7242" userDrawn="1">
          <p15:clr>
            <a:srgbClr val="A4A3A4"/>
          </p15:clr>
        </p15:guide>
        <p15:guide id="2" orient="horz" pos="799" userDrawn="1">
          <p15:clr>
            <a:srgbClr val="A4A3A4"/>
          </p15:clr>
        </p15:guide>
        <p15:guide id="3" orient="horz" pos="3884" userDrawn="1">
          <p15:clr>
            <a:srgbClr val="A4A3A4"/>
          </p15:clr>
        </p15:guide>
        <p15:guide id="4" orient="horz" pos="2160" userDrawn="1">
          <p15:clr>
            <a:srgbClr val="A4A3A4"/>
          </p15:clr>
        </p15:guide>
        <p15:guide id="5" pos="43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0000"/>
    <a:srgbClr val="D90611"/>
    <a:srgbClr val="D806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0000" autoAdjust="0"/>
  </p:normalViewPr>
  <p:slideViewPr>
    <p:cSldViewPr snapToGrid="0">
      <p:cViewPr varScale="1">
        <p:scale>
          <a:sx n="105" d="100"/>
          <a:sy n="105" d="100"/>
        </p:scale>
        <p:origin x="390" y="78"/>
      </p:cViewPr>
      <p:guideLst>
        <p:guide pos="7242"/>
        <p:guide orient="horz" pos="799"/>
        <p:guide orient="horz" pos="3884"/>
        <p:guide orient="horz" pos="2160"/>
        <p:guide pos="43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9" d="100"/>
          <a:sy n="89" d="100"/>
        </p:scale>
        <p:origin x="379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96ED4D-9974-4266-9636-7DF9434CB37C}" type="datetimeFigureOut">
              <a:rPr lang="sv-SE" smtClean="0"/>
              <a:t>2025-05-28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75A873-DB4E-4F59-A8B1-757F0F4852C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168677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592141-416E-49B0-82D1-A68B9C506992}" type="datetimeFigureOut">
              <a:rPr lang="sv-SE" smtClean="0"/>
              <a:t>2025-05-28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B863A3-F6DA-432C-A68C-0B1EB56ED58E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506493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873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ubrik vä, bild h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696000" y="1269000"/>
            <a:ext cx="5040000" cy="900000"/>
          </a:xfrm>
          <a:prstGeom prst="rect">
            <a:avLst/>
          </a:prstGeom>
        </p:spPr>
        <p:txBody>
          <a:bodyPr anchor="ctr"/>
          <a:lstStyle>
            <a:lvl1pPr>
              <a:defRPr sz="400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10" name="Platshållare för bild 9"/>
          <p:cNvSpPr>
            <a:spLocks noGrp="1"/>
          </p:cNvSpPr>
          <p:nvPr>
            <p:ph type="pic" sz="quarter" idx="13" hasCustomPrompt="1"/>
          </p:nvPr>
        </p:nvSpPr>
        <p:spPr>
          <a:xfrm>
            <a:off x="6456000" y="1269000"/>
            <a:ext cx="5040000" cy="432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 dirty="0"/>
              <a:t>Bild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4"/>
          </p:nvPr>
        </p:nvSpPr>
        <p:spPr>
          <a:xfrm>
            <a:off x="10152000" y="201600"/>
            <a:ext cx="1767114" cy="365125"/>
          </a:xfrm>
        </p:spPr>
        <p:txBody>
          <a:bodyPr/>
          <a:lstStyle>
            <a:lvl1pPr>
              <a:defRPr sz="1000"/>
            </a:lvl1pPr>
          </a:lstStyle>
          <a:p>
            <a:endParaRPr lang="sv-SE" dirty="0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5"/>
          </p:nvPr>
        </p:nvSpPr>
        <p:spPr>
          <a:xfrm>
            <a:off x="696000" y="201600"/>
            <a:ext cx="3570514" cy="365125"/>
          </a:xfrm>
        </p:spPr>
        <p:txBody>
          <a:bodyPr/>
          <a:lstStyle>
            <a:lvl1pPr>
              <a:defRPr sz="1000"/>
            </a:lvl1pPr>
          </a:lstStyle>
          <a:p>
            <a:r>
              <a:rPr lang="sv-SE"/>
              <a:t>TMALL 1053 Kommunicera förändring i dokument tillhörande Trafikverkets infrastrukturregelverk 4.0 </a:t>
            </a:r>
            <a:endParaRPr lang="sv-SE" dirty="0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6"/>
          </p:nvPr>
        </p:nvSpPr>
        <p:spPr>
          <a:xfrm>
            <a:off x="-1" y="201600"/>
            <a:ext cx="784800" cy="365125"/>
          </a:xfrm>
        </p:spPr>
        <p:txBody>
          <a:bodyPr/>
          <a:lstStyle>
            <a:lvl1pPr>
              <a:defRPr sz="1000"/>
            </a:lvl1pPr>
          </a:lstStyle>
          <a:p>
            <a:fld id="{816FEC2C-AD63-44F4-896C-A2025F5FB260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1" name="Platshållare för text 7"/>
          <p:cNvSpPr>
            <a:spLocks noGrp="1"/>
          </p:cNvSpPr>
          <p:nvPr>
            <p:ph type="body" sz="quarter" idx="12" hasCustomPrompt="1"/>
          </p:nvPr>
        </p:nvSpPr>
        <p:spPr>
          <a:xfrm>
            <a:off x="694800" y="2170800"/>
            <a:ext cx="5040000" cy="3420000"/>
          </a:xfrm>
          <a:prstGeom prst="rect">
            <a:avLst/>
          </a:prstGeom>
        </p:spPr>
        <p:txBody>
          <a:bodyPr/>
          <a:lstStyle>
            <a:lvl1pPr marL="360000" indent="-360000" defTabSz="360000">
              <a:lnSpc>
                <a:spcPct val="100000"/>
              </a:lnSpc>
              <a:buFont typeface="Arial" panose="020B0604020202020204" pitchFamily="34" charset="0"/>
              <a:buChar char="•"/>
              <a:defRPr sz="2000" spc="0"/>
            </a:lvl1pPr>
            <a:lvl2pPr marL="720000" marR="0" indent="-360000" algn="l" defTabSz="3600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‒"/>
              <a:tabLst>
                <a:tab pos="360000" algn="l"/>
              </a:tabLst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0000" marR="0" indent="-3600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‒"/>
              <a:tabLst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40000" marR="0" indent="-3600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‒"/>
              <a:tabLst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00000" indent="-360000" defTabSz="3240000">
              <a:buFont typeface="Arial" panose="020B0604020202020204" pitchFamily="34" charset="0"/>
              <a:buChar char="‒"/>
              <a:tabLst>
                <a:tab pos="360000" algn="l"/>
                <a:tab pos="720000" algn="l"/>
                <a:tab pos="1080000" algn="l"/>
                <a:tab pos="1440000" algn="l"/>
                <a:tab pos="1800000" algn="l"/>
                <a:tab pos="2160000" algn="l"/>
                <a:tab pos="2520000" algn="l"/>
                <a:tab pos="2880000" algn="l"/>
                <a:tab pos="3240000" algn="l"/>
              </a:tabLst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0000" indent="-360000">
              <a:buFont typeface="Arial" panose="020B0604020202020204" pitchFamily="34" charset="0"/>
              <a:buChar char="‒"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20000" indent="-360000">
              <a:buFont typeface="Arial" panose="020B0604020202020204" pitchFamily="34" charset="0"/>
              <a:buChar char="‒"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000" indent="-360000">
              <a:buFont typeface="Arial" panose="020B0604020202020204" pitchFamily="34" charset="0"/>
              <a:buChar char="‒"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40000" indent="-324000">
              <a:buFont typeface="Arial" panose="020B0604020202020204" pitchFamily="34" charset="0"/>
              <a:buChar char="‒"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sv-SE" dirty="0"/>
              <a:t>Skriv text här</a:t>
            </a:r>
          </a:p>
        </p:txBody>
      </p:sp>
    </p:spTree>
    <p:extLst>
      <p:ext uri="{BB962C8B-B14F-4D97-AF65-F5344CB8AC3E}">
        <p14:creationId xmlns:p14="http://schemas.microsoft.com/office/powerpoint/2010/main" val="4059944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ubrik, text &amp; dia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ubrik 1">
            <a:extLst>
              <a:ext uri="{FF2B5EF4-FFF2-40B4-BE49-F238E27FC236}">
                <a16:creationId xmlns:a16="http://schemas.microsoft.com/office/drawing/2014/main" id="{11DB6535-A48F-4322-A13A-843A0FA51D5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0884" y="2418032"/>
            <a:ext cx="10838870" cy="5911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v-SE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Rubrik</a:t>
            </a:r>
            <a:br>
              <a:rPr lang="sv-SE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sv-S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Platshållare för bildnummer 4">
            <a:extLst>
              <a:ext uri="{FF2B5EF4-FFF2-40B4-BE49-F238E27FC236}">
                <a16:creationId xmlns:a16="http://schemas.microsoft.com/office/drawing/2014/main" id="{5163A25C-2633-44F4-84AB-A5FD005DED4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209835" y="201600"/>
            <a:ext cx="365127" cy="365125"/>
          </a:xfrm>
        </p:spPr>
        <p:txBody>
          <a:bodyPr/>
          <a:lstStyle>
            <a:lvl1pPr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16FEC2C-AD63-44F4-896C-A2025F5FB260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3" name="Platshållare för text 6">
            <a:extLst>
              <a:ext uri="{FF2B5EF4-FFF2-40B4-BE49-F238E27FC236}">
                <a16:creationId xmlns:a16="http://schemas.microsoft.com/office/drawing/2014/main" id="{AABBE94E-02E7-4B6A-BA2C-27271E38169B}"/>
              </a:ext>
            </a:extLst>
          </p:cNvPr>
          <p:cNvSpPr txBox="1">
            <a:spLocks noGrp="1"/>
          </p:cNvSpPr>
          <p:nvPr>
            <p:ph type="body" sz="quarter" idx="12" hasCustomPrompt="1"/>
          </p:nvPr>
        </p:nvSpPr>
        <p:spPr>
          <a:xfrm>
            <a:off x="690884" y="3117274"/>
            <a:ext cx="10838870" cy="2511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>
              <a:defRPr/>
            </a:lvl1pPr>
          </a:lstStyle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sv-SE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[Brödtext]</a:t>
            </a: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endParaRPr lang="sv-SE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endParaRPr lang="sv-SE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endParaRPr lang="sv-SE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endParaRPr lang="sv-SE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sv-S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Platshållare för sidfot 7">
            <a:extLst>
              <a:ext uri="{FF2B5EF4-FFF2-40B4-BE49-F238E27FC236}">
                <a16:creationId xmlns:a16="http://schemas.microsoft.com/office/drawing/2014/main" id="{11679CD8-9114-4560-AC6C-301308A076A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16200000">
            <a:off x="-2545654" y="3391216"/>
            <a:ext cx="5876107" cy="365125"/>
          </a:xfrm>
        </p:spPr>
        <p:txBody>
          <a:bodyPr anchor="ctr"/>
          <a:lstStyle>
            <a:lvl1pPr>
              <a:defRPr sz="1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sv-SE" dirty="0"/>
              <a:t>TMALL 1053 Kommunicera förändring i dokument tillhörande Trafikverkets infrastrukturregelverk 5.0 </a:t>
            </a:r>
          </a:p>
        </p:txBody>
      </p:sp>
      <p:sp>
        <p:nvSpPr>
          <p:cNvPr id="15" name="Rektangel 14">
            <a:extLst>
              <a:ext uri="{FF2B5EF4-FFF2-40B4-BE49-F238E27FC236}">
                <a16:creationId xmlns:a16="http://schemas.microsoft.com/office/drawing/2014/main" id="{82F63AD0-4D7C-4709-A485-3BF937AC6004}"/>
              </a:ext>
            </a:extLst>
          </p:cNvPr>
          <p:cNvSpPr/>
          <p:nvPr userDrawn="1"/>
        </p:nvSpPr>
        <p:spPr>
          <a:xfrm>
            <a:off x="690884" y="1063056"/>
            <a:ext cx="1083887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</a:t>
            </a:r>
            <a:endParaRPr lang="sv-SE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6" name="Rak koppling 15">
            <a:extLst>
              <a:ext uri="{FF2B5EF4-FFF2-40B4-BE49-F238E27FC236}">
                <a16:creationId xmlns:a16="http://schemas.microsoft.com/office/drawing/2014/main" id="{01A9952F-5982-4658-9795-176D7947FCA0}"/>
              </a:ext>
            </a:extLst>
          </p:cNvPr>
          <p:cNvCxnSpPr>
            <a:cxnSpLocks/>
          </p:cNvCxnSpPr>
          <p:nvPr userDrawn="1"/>
        </p:nvCxnSpPr>
        <p:spPr>
          <a:xfrm>
            <a:off x="1001486" y="1917964"/>
            <a:ext cx="1007581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5291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, text &amp; logoty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696000" y="1998000"/>
            <a:ext cx="10800000" cy="1080000"/>
          </a:xfrm>
          <a:prstGeom prst="rect">
            <a:avLst/>
          </a:prstGeom>
        </p:spPr>
        <p:txBody>
          <a:bodyPr anchor="ctr"/>
          <a:lstStyle>
            <a:lvl1pPr algn="ctr">
              <a:defRPr sz="6000"/>
            </a:lvl1pPr>
          </a:lstStyle>
          <a:p>
            <a:r>
              <a:rPr lang="sv-SE" dirty="0"/>
              <a:t>Klicka – lägg till rubrik</a:t>
            </a:r>
          </a:p>
        </p:txBody>
      </p:sp>
      <p:sp>
        <p:nvSpPr>
          <p:cNvPr id="8" name="Platshållare för text 7"/>
          <p:cNvSpPr>
            <a:spLocks noGrp="1"/>
          </p:cNvSpPr>
          <p:nvPr>
            <p:ph type="body" sz="quarter" idx="12" hasCustomPrompt="1"/>
          </p:nvPr>
        </p:nvSpPr>
        <p:spPr>
          <a:xfrm>
            <a:off x="696000" y="3284970"/>
            <a:ext cx="10800000" cy="180000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00000"/>
              </a:lnSpc>
              <a:buFont typeface="+mj-lt"/>
              <a:buNone/>
              <a:defRPr sz="2400" spc="0" baseline="0"/>
            </a:lvl1pPr>
            <a:lvl2pPr marL="575100" indent="-342900">
              <a:buFont typeface="+mj-lt"/>
              <a:buAutoNum type="arabicPeriod"/>
              <a:defRPr/>
            </a:lvl2pPr>
            <a:lvl3pPr marL="805500" indent="-342900">
              <a:buFont typeface="+mj-lt"/>
              <a:buAutoNum type="arabicPeriod"/>
              <a:defRPr/>
            </a:lvl3pPr>
            <a:lvl4pPr marL="1035900" indent="-342900">
              <a:buFont typeface="+mj-lt"/>
              <a:buAutoNum type="arabicPeriod"/>
              <a:defRPr/>
            </a:lvl4pPr>
            <a:lvl5pPr marL="1230300" indent="-342900">
              <a:buFont typeface="+mj-lt"/>
              <a:buAutoNum type="arabicPeriod"/>
              <a:defRPr/>
            </a:lvl5pPr>
          </a:lstStyle>
          <a:p>
            <a:pPr lvl="0"/>
            <a:r>
              <a:rPr lang="sv-SE" dirty="0"/>
              <a:t>Skriv text här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000"/>
            </a:lvl1pPr>
          </a:lstStyle>
          <a:p>
            <a:endParaRPr lang="sv-SE" dirty="0"/>
          </a:p>
        </p:txBody>
      </p:sp>
      <p:sp>
        <p:nvSpPr>
          <p:cNvPr id="9" name="Platshållare för sidfot 8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000"/>
            </a:lvl1pPr>
          </a:lstStyle>
          <a:p>
            <a:r>
              <a:rPr lang="sv-SE" dirty="0"/>
              <a:t>TMALL 1053 Kommunicera förändring i dokument tillhörande Trafikverkets infrastrukturregelverk 5.0 </a:t>
            </a:r>
          </a:p>
        </p:txBody>
      </p:sp>
      <p:sp>
        <p:nvSpPr>
          <p:cNvPr id="10" name="Platshållare för bildnummer 9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z="1000"/>
            </a:lvl1pPr>
          </a:lstStyle>
          <a:p>
            <a:fld id="{816FEC2C-AD63-44F4-896C-A2025F5FB260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6" name="Platshållare för text 5"/>
          <p:cNvSpPr>
            <a:spLocks noGrp="1"/>
          </p:cNvSpPr>
          <p:nvPr>
            <p:ph type="body" sz="quarter" idx="17" hasCustomPrompt="1"/>
          </p:nvPr>
        </p:nvSpPr>
        <p:spPr>
          <a:xfrm>
            <a:off x="694800" y="5529600"/>
            <a:ext cx="2739600" cy="925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sv-SE" dirty="0"/>
              <a:t>Plats för EU-logotyp</a:t>
            </a:r>
          </a:p>
        </p:txBody>
      </p:sp>
    </p:spTree>
    <p:extLst>
      <p:ext uri="{BB962C8B-B14F-4D97-AF65-F5344CB8AC3E}">
        <p14:creationId xmlns:p14="http://schemas.microsoft.com/office/powerpoint/2010/main" val="22793110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vä, bild h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696000" y="1269000"/>
            <a:ext cx="5040000" cy="900000"/>
          </a:xfrm>
          <a:prstGeom prst="rect">
            <a:avLst/>
          </a:prstGeom>
        </p:spPr>
        <p:txBody>
          <a:bodyPr anchor="ctr"/>
          <a:lstStyle>
            <a:lvl1pPr>
              <a:defRPr sz="400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10" name="Platshållare för bild 9"/>
          <p:cNvSpPr>
            <a:spLocks noGrp="1"/>
          </p:cNvSpPr>
          <p:nvPr>
            <p:ph type="pic" sz="quarter" idx="13" hasCustomPrompt="1"/>
          </p:nvPr>
        </p:nvSpPr>
        <p:spPr>
          <a:xfrm>
            <a:off x="6456000" y="1269000"/>
            <a:ext cx="5040000" cy="432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 dirty="0"/>
              <a:t>Bild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4"/>
          </p:nvPr>
        </p:nvSpPr>
        <p:spPr>
          <a:xfrm>
            <a:off x="10152000" y="201600"/>
            <a:ext cx="1767114" cy="365125"/>
          </a:xfrm>
        </p:spPr>
        <p:txBody>
          <a:bodyPr/>
          <a:lstStyle>
            <a:lvl1pPr>
              <a:defRPr sz="1000"/>
            </a:lvl1pPr>
          </a:lstStyle>
          <a:p>
            <a:endParaRPr lang="sv-SE" dirty="0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5"/>
          </p:nvPr>
        </p:nvSpPr>
        <p:spPr>
          <a:xfrm>
            <a:off x="696000" y="201600"/>
            <a:ext cx="3570514" cy="365125"/>
          </a:xfrm>
        </p:spPr>
        <p:txBody>
          <a:bodyPr/>
          <a:lstStyle>
            <a:lvl1pPr>
              <a:defRPr sz="1000"/>
            </a:lvl1pPr>
          </a:lstStyle>
          <a:p>
            <a:r>
              <a:rPr lang="sv-SE" dirty="0"/>
              <a:t>TMALL 1053 Kommunicera förändring i dokument tillhörande Trafikverkets infrastrukturregelverk 5.0 </a:t>
            </a:r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6"/>
          </p:nvPr>
        </p:nvSpPr>
        <p:spPr>
          <a:xfrm>
            <a:off x="-1" y="201600"/>
            <a:ext cx="784800" cy="365125"/>
          </a:xfrm>
        </p:spPr>
        <p:txBody>
          <a:bodyPr/>
          <a:lstStyle>
            <a:lvl1pPr>
              <a:defRPr sz="1000"/>
            </a:lvl1pPr>
          </a:lstStyle>
          <a:p>
            <a:fld id="{816FEC2C-AD63-44F4-896C-A2025F5FB260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1" name="Platshållare för text 7"/>
          <p:cNvSpPr>
            <a:spLocks noGrp="1"/>
          </p:cNvSpPr>
          <p:nvPr>
            <p:ph type="body" sz="quarter" idx="12" hasCustomPrompt="1"/>
          </p:nvPr>
        </p:nvSpPr>
        <p:spPr>
          <a:xfrm>
            <a:off x="694800" y="2170800"/>
            <a:ext cx="5040000" cy="3420000"/>
          </a:xfrm>
          <a:prstGeom prst="rect">
            <a:avLst/>
          </a:prstGeom>
        </p:spPr>
        <p:txBody>
          <a:bodyPr/>
          <a:lstStyle>
            <a:lvl1pPr marL="360000" indent="-360000" defTabSz="360000">
              <a:lnSpc>
                <a:spcPct val="100000"/>
              </a:lnSpc>
              <a:buFont typeface="Arial" panose="020B0604020202020204" pitchFamily="34" charset="0"/>
              <a:buChar char="•"/>
              <a:defRPr sz="2000" spc="0"/>
            </a:lvl1pPr>
            <a:lvl2pPr marL="720000" marR="0" indent="-360000" algn="l" defTabSz="3600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‒"/>
              <a:tabLst>
                <a:tab pos="360000" algn="l"/>
              </a:tabLst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0000" marR="0" indent="-3600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‒"/>
              <a:tabLst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40000" marR="0" indent="-3600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‒"/>
              <a:tabLst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00000" indent="-360000" defTabSz="3240000">
              <a:buFont typeface="Arial" panose="020B0604020202020204" pitchFamily="34" charset="0"/>
              <a:buChar char="‒"/>
              <a:tabLst>
                <a:tab pos="360000" algn="l"/>
                <a:tab pos="720000" algn="l"/>
                <a:tab pos="1080000" algn="l"/>
                <a:tab pos="1440000" algn="l"/>
                <a:tab pos="1800000" algn="l"/>
                <a:tab pos="2160000" algn="l"/>
                <a:tab pos="2520000" algn="l"/>
                <a:tab pos="2880000" algn="l"/>
                <a:tab pos="3240000" algn="l"/>
              </a:tabLst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0000" indent="-360000">
              <a:buFont typeface="Arial" panose="020B0604020202020204" pitchFamily="34" charset="0"/>
              <a:buChar char="‒"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20000" indent="-360000">
              <a:buFont typeface="Arial" panose="020B0604020202020204" pitchFamily="34" charset="0"/>
              <a:buChar char="‒"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000" indent="-360000">
              <a:buFont typeface="Arial" panose="020B0604020202020204" pitchFamily="34" charset="0"/>
              <a:buChar char="‒"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40000" indent="-324000">
              <a:buFont typeface="Arial" panose="020B0604020202020204" pitchFamily="34" charset="0"/>
              <a:buChar char="‒"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sv-SE" dirty="0"/>
              <a:t>Skriv text här</a:t>
            </a:r>
          </a:p>
        </p:txBody>
      </p:sp>
    </p:spTree>
    <p:extLst>
      <p:ext uri="{BB962C8B-B14F-4D97-AF65-F5344CB8AC3E}">
        <p14:creationId xmlns:p14="http://schemas.microsoft.com/office/powerpoint/2010/main" val="2920636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hö, bild v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1"/>
          <p:cNvSpPr>
            <a:spLocks noGrp="1"/>
          </p:cNvSpPr>
          <p:nvPr>
            <p:ph type="title" hasCustomPrompt="1"/>
          </p:nvPr>
        </p:nvSpPr>
        <p:spPr>
          <a:xfrm>
            <a:off x="6456000" y="1269000"/>
            <a:ext cx="5040000" cy="900000"/>
          </a:xfrm>
          <a:prstGeom prst="rect">
            <a:avLst/>
          </a:prstGeom>
        </p:spPr>
        <p:txBody>
          <a:bodyPr anchor="ctr"/>
          <a:lstStyle>
            <a:lvl1pPr>
              <a:defRPr sz="4000"/>
            </a:lvl1pPr>
          </a:lstStyle>
          <a:p>
            <a:r>
              <a:rPr lang="sv-SE" dirty="0"/>
              <a:t>Rubrik</a:t>
            </a:r>
          </a:p>
        </p:txBody>
      </p:sp>
      <p:sp>
        <p:nvSpPr>
          <p:cNvPr id="7" name="Platshållare för bild 9"/>
          <p:cNvSpPr>
            <a:spLocks noGrp="1"/>
          </p:cNvSpPr>
          <p:nvPr>
            <p:ph type="pic" sz="quarter" idx="13" hasCustomPrompt="1"/>
          </p:nvPr>
        </p:nvSpPr>
        <p:spPr>
          <a:xfrm>
            <a:off x="694800" y="1269000"/>
            <a:ext cx="5040000" cy="432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 dirty="0"/>
              <a:t>Bild</a:t>
            </a:r>
          </a:p>
        </p:txBody>
      </p:sp>
      <p:sp>
        <p:nvSpPr>
          <p:cNvPr id="2" name="Platshållare för datum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000"/>
            </a:lvl1pPr>
          </a:lstStyle>
          <a:p>
            <a:endParaRPr lang="sv-SE" dirty="0"/>
          </a:p>
        </p:txBody>
      </p:sp>
      <p:sp>
        <p:nvSpPr>
          <p:cNvPr id="9" name="Platshållare för sidfot 8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000"/>
            </a:lvl1pPr>
          </a:lstStyle>
          <a:p>
            <a:r>
              <a:rPr lang="sv-SE" dirty="0"/>
              <a:t>TMALL 1053 Kommunicera förändring i dokument tillhörande Trafikverkets infrastrukturregelverk 5.0 </a:t>
            </a:r>
          </a:p>
        </p:txBody>
      </p:sp>
      <p:sp>
        <p:nvSpPr>
          <p:cNvPr id="10" name="Platshållare för bildnummer 9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z="1000"/>
            </a:lvl1pPr>
          </a:lstStyle>
          <a:p>
            <a:fld id="{816FEC2C-AD63-44F4-896C-A2025F5FB260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8" name="Platshållare för text 7"/>
          <p:cNvSpPr>
            <a:spLocks noGrp="1"/>
          </p:cNvSpPr>
          <p:nvPr>
            <p:ph type="body" sz="quarter" idx="12" hasCustomPrompt="1"/>
          </p:nvPr>
        </p:nvSpPr>
        <p:spPr>
          <a:xfrm>
            <a:off x="6454800" y="2170800"/>
            <a:ext cx="5040000" cy="3420000"/>
          </a:xfrm>
          <a:prstGeom prst="rect">
            <a:avLst/>
          </a:prstGeom>
        </p:spPr>
        <p:txBody>
          <a:bodyPr/>
          <a:lstStyle>
            <a:lvl1pPr marL="360000" indent="-360000" defTabSz="360000">
              <a:lnSpc>
                <a:spcPct val="100000"/>
              </a:lnSpc>
              <a:buFont typeface="Arial" panose="020B0604020202020204" pitchFamily="34" charset="0"/>
              <a:buChar char="•"/>
              <a:defRPr sz="2000" spc="0"/>
            </a:lvl1pPr>
            <a:lvl2pPr marL="720000" marR="0" indent="-360000" algn="l" defTabSz="3600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‒"/>
              <a:tabLst>
                <a:tab pos="360000" algn="l"/>
              </a:tabLst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0000" marR="0" indent="-3600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‒"/>
              <a:tabLst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40000" marR="0" indent="-3600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‒"/>
              <a:tabLst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00000" indent="-360000" defTabSz="3240000">
              <a:buFont typeface="Arial" panose="020B0604020202020204" pitchFamily="34" charset="0"/>
              <a:buChar char="‒"/>
              <a:tabLst>
                <a:tab pos="360000" algn="l"/>
                <a:tab pos="720000" algn="l"/>
                <a:tab pos="1080000" algn="l"/>
                <a:tab pos="1440000" algn="l"/>
                <a:tab pos="1800000" algn="l"/>
                <a:tab pos="2160000" algn="l"/>
                <a:tab pos="2520000" algn="l"/>
                <a:tab pos="2880000" algn="l"/>
                <a:tab pos="3240000" algn="l"/>
              </a:tabLst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0000" indent="-360000">
              <a:buFont typeface="Arial" panose="020B0604020202020204" pitchFamily="34" charset="0"/>
              <a:buChar char="‒"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520000" indent="-360000">
              <a:buFont typeface="Arial" panose="020B0604020202020204" pitchFamily="34" charset="0"/>
              <a:buChar char="‒"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000" indent="-360000">
              <a:buFont typeface="Arial" panose="020B0604020202020204" pitchFamily="34" charset="0"/>
              <a:buChar char="‒"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40000" indent="-324000">
              <a:buFont typeface="Arial" panose="020B0604020202020204" pitchFamily="34" charset="0"/>
              <a:buChar char="‒"/>
              <a:defRPr lang="sv-SE" sz="1800" kern="1200" spc="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sv-SE" dirty="0"/>
              <a:t>Skriv text här</a:t>
            </a:r>
          </a:p>
        </p:txBody>
      </p:sp>
    </p:spTree>
    <p:extLst>
      <p:ext uri="{BB962C8B-B14F-4D97-AF65-F5344CB8AC3E}">
        <p14:creationId xmlns:p14="http://schemas.microsoft.com/office/powerpoint/2010/main" val="1106066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diagram 5"/>
          <p:cNvSpPr>
            <a:spLocks noGrp="1"/>
          </p:cNvSpPr>
          <p:nvPr>
            <p:ph type="chart" sz="quarter" idx="12" hasCustomPrompt="1"/>
          </p:nvPr>
        </p:nvSpPr>
        <p:spPr>
          <a:xfrm>
            <a:off x="696000" y="1269000"/>
            <a:ext cx="10800000" cy="43200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/>
            </a:lvl1pPr>
          </a:lstStyle>
          <a:p>
            <a:r>
              <a:rPr lang="sv-SE" dirty="0"/>
              <a:t>Diagram</a:t>
            </a:r>
          </a:p>
        </p:txBody>
      </p:sp>
      <p:sp>
        <p:nvSpPr>
          <p:cNvPr id="2" name="Platshållare för datum 1"/>
          <p:cNvSpPr>
            <a:spLocks noGrp="1"/>
          </p:cNvSpPr>
          <p:nvPr>
            <p:ph type="dt" sz="half" idx="13"/>
          </p:nvPr>
        </p:nvSpPr>
        <p:spPr/>
        <p:txBody>
          <a:bodyPr/>
          <a:lstStyle>
            <a:lvl1pPr>
              <a:defRPr sz="1000"/>
            </a:lvl1pPr>
          </a:lstStyle>
          <a:p>
            <a:endParaRPr lang="sv-SE" dirty="0"/>
          </a:p>
        </p:txBody>
      </p:sp>
      <p:sp>
        <p:nvSpPr>
          <p:cNvPr id="7" name="Platshållare för sidfot 6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 sz="1000"/>
            </a:lvl1pPr>
          </a:lstStyle>
          <a:p>
            <a:r>
              <a:rPr lang="sv-SE" dirty="0"/>
              <a:t>TMALL 1053 Kommunicera förändring i dokument tillhörande Trafikverkets infrastrukturregelverk 5.0 </a:t>
            </a:r>
          </a:p>
        </p:txBody>
      </p:sp>
      <p:sp>
        <p:nvSpPr>
          <p:cNvPr id="8" name="Platshållare för bildnummer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sz="1000"/>
            </a:lvl1pPr>
          </a:lstStyle>
          <a:p>
            <a:fld id="{816FEC2C-AD63-44F4-896C-A2025F5FB260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8558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, text &amp; dia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 hasCustomPrompt="1"/>
          </p:nvPr>
        </p:nvSpPr>
        <p:spPr>
          <a:xfrm>
            <a:off x="696000" y="1269000"/>
            <a:ext cx="10800000" cy="900000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/>
            </a:lvl1pPr>
          </a:lstStyle>
          <a:p>
            <a:r>
              <a:rPr lang="sv-SE" dirty="0"/>
              <a:t>Klicka – lägg till rubrik</a:t>
            </a:r>
          </a:p>
        </p:txBody>
      </p:sp>
      <p:sp>
        <p:nvSpPr>
          <p:cNvPr id="8" name="Platshållare för text 7"/>
          <p:cNvSpPr>
            <a:spLocks noGrp="1"/>
          </p:cNvSpPr>
          <p:nvPr>
            <p:ph type="body" sz="quarter" idx="12" hasCustomPrompt="1"/>
          </p:nvPr>
        </p:nvSpPr>
        <p:spPr>
          <a:xfrm>
            <a:off x="696000" y="2170062"/>
            <a:ext cx="5040000" cy="3420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2000" spc="0"/>
            </a:lvl1pPr>
            <a:lvl2pPr marL="232200" indent="0">
              <a:buNone/>
              <a:defRPr/>
            </a:lvl2pPr>
            <a:lvl3pPr marL="462600" indent="0">
              <a:buNone/>
              <a:defRPr/>
            </a:lvl3pPr>
            <a:lvl4pPr marL="693000" indent="0">
              <a:buNone/>
              <a:defRPr/>
            </a:lvl4pPr>
            <a:lvl5pPr marL="887400" indent="0">
              <a:buNone/>
              <a:defRPr/>
            </a:lvl5pPr>
          </a:lstStyle>
          <a:p>
            <a:pPr lvl="0"/>
            <a:r>
              <a:rPr lang="sv-SE" dirty="0"/>
              <a:t>Skriv text här</a:t>
            </a:r>
          </a:p>
        </p:txBody>
      </p:sp>
      <p:sp>
        <p:nvSpPr>
          <p:cNvPr id="6" name="Platshållare för diagram 5"/>
          <p:cNvSpPr>
            <a:spLocks noGrp="1"/>
          </p:cNvSpPr>
          <p:nvPr>
            <p:ph type="chart" sz="quarter" idx="13" hasCustomPrompt="1"/>
          </p:nvPr>
        </p:nvSpPr>
        <p:spPr>
          <a:xfrm>
            <a:off x="6454800" y="2169000"/>
            <a:ext cx="5040000" cy="34210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 dirty="0"/>
              <a:t>Diagram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000"/>
            </a:lvl1pPr>
          </a:lstStyle>
          <a:p>
            <a:endParaRPr lang="sv-SE" dirty="0"/>
          </a:p>
        </p:txBody>
      </p:sp>
      <p:sp>
        <p:nvSpPr>
          <p:cNvPr id="9" name="Platshållare för sidfot 8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000"/>
            </a:lvl1pPr>
          </a:lstStyle>
          <a:p>
            <a:r>
              <a:rPr lang="sv-SE" dirty="0"/>
              <a:t>TMALL 1053 Kommunicera förändring i dokument tillhörande Trafikverkets infrastrukturregelverk 5.0 </a:t>
            </a:r>
          </a:p>
        </p:txBody>
      </p:sp>
      <p:sp>
        <p:nvSpPr>
          <p:cNvPr id="10" name="Platshållare för bildnummer 9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z="1000"/>
            </a:lvl1pPr>
          </a:lstStyle>
          <a:p>
            <a:fld id="{816FEC2C-AD63-44F4-896C-A2025F5FB260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715869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5703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1" r:id="rId2"/>
    <p:sldLayoutId id="2147483672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Bild 6">
            <a:extLst>
              <a:ext uri="{FF2B5EF4-FFF2-40B4-BE49-F238E27FC236}">
                <a16:creationId xmlns:a16="http://schemas.microsoft.com/office/drawing/2014/main" id="{F6D06EDD-E5A3-40F5-94E9-EF10146AE402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338665" y="0"/>
            <a:ext cx="1514670" cy="756000"/>
          </a:xfrm>
          <a:prstGeom prst="rect">
            <a:avLst/>
          </a:prstGeom>
          <a:effectLst>
            <a:reflection stA="45000" endPos="1000" dist="50800" dir="5400000" sy="-100000" algn="bl" rotWithShape="0"/>
          </a:effectLst>
        </p:spPr>
      </p:pic>
      <p:sp>
        <p:nvSpPr>
          <p:cNvPr id="3" name="Platshållare för datum 2"/>
          <p:cNvSpPr>
            <a:spLocks noGrp="1"/>
          </p:cNvSpPr>
          <p:nvPr>
            <p:ph type="dt" sz="half" idx="2"/>
          </p:nvPr>
        </p:nvSpPr>
        <p:spPr>
          <a:xfrm>
            <a:off x="10152000" y="201600"/>
            <a:ext cx="1767114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694800" y="201600"/>
            <a:ext cx="4050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sv-SE" dirty="0"/>
              <a:t>TMALL 1053 Kommunicera förändring i dokument tillhörande Trafikverkets infrastrukturregelverk 5.0 </a:t>
            </a:r>
          </a:p>
        </p:txBody>
      </p:sp>
      <p:sp>
        <p:nvSpPr>
          <p:cNvPr id="2" name="Platshållare för bildnummer 1"/>
          <p:cNvSpPr>
            <a:spLocks noGrp="1"/>
          </p:cNvSpPr>
          <p:nvPr>
            <p:ph type="sldNum" sz="quarter" idx="4"/>
          </p:nvPr>
        </p:nvSpPr>
        <p:spPr>
          <a:xfrm>
            <a:off x="0" y="201600"/>
            <a:ext cx="78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fld id="{816FEC2C-AD63-44F4-896C-A2025F5FB260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707428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 spc="120" baseline="0">
          <a:solidFill>
            <a:schemeClr val="tx1"/>
          </a:solidFill>
          <a:latin typeface="+mn-lt"/>
          <a:ea typeface="+mn-ea"/>
          <a:cs typeface="+mn-cs"/>
        </a:defRPr>
      </a:lvl1pPr>
      <a:lvl2pPr marL="460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spc="120" baseline="0">
          <a:solidFill>
            <a:schemeClr val="tx1"/>
          </a:solidFill>
          <a:latin typeface="+mn-lt"/>
          <a:ea typeface="+mn-ea"/>
          <a:cs typeface="+mn-cs"/>
        </a:defRPr>
      </a:lvl2pPr>
      <a:lvl3pPr marL="691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spc="120" baseline="0">
          <a:solidFill>
            <a:schemeClr val="tx1"/>
          </a:solidFill>
          <a:latin typeface="+mn-lt"/>
          <a:ea typeface="+mn-ea"/>
          <a:cs typeface="+mn-cs"/>
        </a:defRPr>
      </a:lvl3pPr>
      <a:lvl4pPr marL="921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spc="120" baseline="0">
          <a:solidFill>
            <a:schemeClr val="tx1"/>
          </a:solidFill>
          <a:latin typeface="+mn-lt"/>
          <a:ea typeface="+mn-ea"/>
          <a:cs typeface="+mn-cs"/>
        </a:defRPr>
      </a:lvl4pPr>
      <a:lvl5pPr marL="1116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spc="12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orient="horz" pos="2160" userDrawn="1">
          <p15:clr>
            <a:srgbClr val="F26B43"/>
          </p15:clr>
        </p15:guide>
        <p15:guide id="14" pos="3840" userDrawn="1">
          <p15:clr>
            <a:srgbClr val="F26B43"/>
          </p15:clr>
        </p15:guide>
        <p15:guide id="15" pos="438" userDrawn="1">
          <p15:clr>
            <a:srgbClr val="F26B43"/>
          </p15:clr>
        </p15:guide>
        <p15:guide id="16" pos="7242" userDrawn="1">
          <p15:clr>
            <a:srgbClr val="F26B43"/>
          </p15:clr>
        </p15:guide>
        <p15:guide id="17" orient="horz" pos="3884" userDrawn="1">
          <p15:clr>
            <a:srgbClr val="F26B43"/>
          </p15:clr>
        </p15:guide>
        <p15:guide id="18" orient="horz" pos="79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ruta 1"/>
          <p:cNvSpPr txBox="1"/>
          <p:nvPr/>
        </p:nvSpPr>
        <p:spPr>
          <a:xfrm>
            <a:off x="1465243" y="4069390"/>
            <a:ext cx="943043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2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Kommunikationsmaterial för TRVINFRA-00226 v6.0 Bro och broliknande konstruktion, Allmänna krav </a:t>
            </a:r>
          </a:p>
          <a:p>
            <a:pPr algn="ctr"/>
            <a:r>
              <a:rPr lang="sv-SE" sz="2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572160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31304" y="2617682"/>
            <a:ext cx="10838870" cy="591175"/>
          </a:xfrm>
        </p:spPr>
        <p:txBody>
          <a:bodyPr/>
          <a:lstStyle/>
          <a:p>
            <a:r>
              <a:rPr lang="sv-SE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Nya och förändrade krav i korthet</a:t>
            </a:r>
            <a:br>
              <a:rPr lang="sv-SE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sv-S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16FEC2C-AD63-44F4-896C-A2025F5FB260}" type="slidenum">
              <a:rPr lang="sv-SE" smtClean="0"/>
              <a:pPr/>
              <a:t>2</a:t>
            </a:fld>
            <a:endParaRPr lang="sv-SE" dirty="0"/>
          </a:p>
        </p:txBody>
      </p:sp>
      <p:sp>
        <p:nvSpPr>
          <p:cNvPr id="7" name="Platshållare för text 6"/>
          <p:cNvSpPr txBox="1">
            <a:spLocks noGrp="1"/>
          </p:cNvSpPr>
          <p:nvPr>
            <p:ph type="body" sz="quarter" idx="12"/>
          </p:nvPr>
        </p:nvSpPr>
        <p:spPr>
          <a:xfrm>
            <a:off x="631304" y="3047161"/>
            <a:ext cx="10929392" cy="4197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spcBef>
                <a:spcPts val="0"/>
              </a:spcBef>
              <a:spcAft>
                <a:spcPts val="1800"/>
              </a:spcAft>
              <a:buNone/>
            </a:pPr>
            <a:r>
              <a:rPr lang="sv-SE" sz="1400" dirty="0"/>
              <a:t>Mindre redaktionella förändringar och förtydligande har genomförts. I övrigt kan nämnas: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sv-SE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5.2, Särskild kravspecifikation: Att kontakt ska tas med </a:t>
            </a:r>
            <a:r>
              <a:rPr lang="sv-SE" sz="1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med</a:t>
            </a:r>
            <a:r>
              <a:rPr lang="sv-SE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kontrollerande enhet för att bestämma omfattningen av SKS</a:t>
            </a:r>
            <a:endParaRPr lang="sv-SE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sv-SE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5.4.6.2, Ny punkt i RKFM: Eventuella dispenser/ särskilda kravspecifikationer med beslut ska läggas in som bilaga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sv-SE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5.4.6.2, Ny punkt i RKFM 12c: Krav på att beskrivning och motivering av de beräkningsmodeller för bärverksanalys som avses att användas inklusive hur effekter av tvång beaktas.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sv-SE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5.4.6.2, Ny punkt i RKFM 12d: Systemskisser för beräkningsmodeller ska redovisas i denna punkt. Punkt 14 och 15 utgår.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sv-SE" sz="14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5.4.11, Revidering, ändrad rubrik, Konstruktionsmodeller: Kravställning och råd för modellbaserad konstruktionsredovisning </a:t>
            </a:r>
            <a:endParaRPr lang="sv-SE" sz="14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sv-SE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5.5.5, Klimatkrav armering: Klimatkrav armering inlagt.</a:t>
            </a:r>
            <a:endParaRPr lang="sv-SE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sv-SE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B2.2.2.1 Sammanställningsritning: Förtydligande av punkt 15 gällande total brobredd och vägtvärsektion</a:t>
            </a:r>
            <a:endParaRPr lang="sv-SE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600"/>
              </a:spcAft>
            </a:pPr>
            <a:r>
              <a:rPr lang="sv-SE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B2.2.2.1 Sammanställningsritning: Förtydligande av punkt 16 gällande vägsektion för underliggande väg</a:t>
            </a: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sv-SE" sz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Ny bilaga</a:t>
            </a:r>
            <a:r>
              <a:rPr lang="sv-SE" sz="1400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: </a:t>
            </a:r>
            <a:r>
              <a:rPr lang="sv-SE" sz="1400" dirty="0"/>
              <a:t>Bilaga 3 Egenskapskrav konstruktionsmodeller</a:t>
            </a:r>
            <a:endParaRPr lang="sv-SE" sz="1400" dirty="0">
              <a:solidFill>
                <a:srgbClr val="000000"/>
              </a:solidFill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endParaRPr lang="sv-SE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endParaRPr lang="sv-SE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5"/>
          </p:nvPr>
        </p:nvSpPr>
        <p:spPr>
          <a:xfrm rot="16200000">
            <a:off x="-2620863" y="3246337"/>
            <a:ext cx="6026528" cy="365125"/>
          </a:xfrm>
        </p:spPr>
        <p:txBody>
          <a:bodyPr/>
          <a:lstStyle/>
          <a:p>
            <a:r>
              <a:rPr lang="sv-SE" dirty="0">
                <a:latin typeface="Arial" panose="020B0604020202020204" pitchFamily="34" charset="0"/>
                <a:cs typeface="Arial" panose="020B0604020202020204" pitchFamily="34" charset="0"/>
              </a:rPr>
              <a:t>TMALL 1053 Kommunicera förändring i dokument tillhörande Trafikverkets infrastrukturregelverk 6.0 </a:t>
            </a:r>
          </a:p>
        </p:txBody>
      </p:sp>
      <p:sp>
        <p:nvSpPr>
          <p:cNvPr id="11" name="Rektangel 10"/>
          <p:cNvSpPr/>
          <p:nvPr/>
        </p:nvSpPr>
        <p:spPr>
          <a:xfrm>
            <a:off x="600362" y="1063056"/>
            <a:ext cx="108134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v-SE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Observera att de krav som finns i omnämnda kravdokument blir gällande mot extern avtalspart först när de åberopats i kontrakt.</a:t>
            </a:r>
          </a:p>
          <a:p>
            <a:endParaRPr lang="sv-SE" sz="1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sv-SE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Syftet med kommunikationsmaterialet är att det ska användas för att informera om förändringar som skett i regelverket till de som använder sig av Trafikverkets infrastrukturregelverk och det är bland annat projektledare, Trafikverkets entreprenörer och leverantörer. </a:t>
            </a:r>
          </a:p>
          <a:p>
            <a:endParaRPr lang="sv-SE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Rak koppling 5"/>
          <p:cNvCxnSpPr>
            <a:cxnSpLocks/>
          </p:cNvCxnSpPr>
          <p:nvPr/>
        </p:nvCxnSpPr>
        <p:spPr>
          <a:xfrm flipV="1">
            <a:off x="631304" y="2448051"/>
            <a:ext cx="10195192" cy="204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3812908"/>
      </p:ext>
    </p:extLst>
  </p:cSld>
  <p:clrMapOvr>
    <a:masterClrMapping/>
  </p:clrMapOvr>
</p:sld>
</file>

<file path=ppt/theme/theme1.xml><?xml version="1.0" encoding="utf-8"?>
<a:theme xmlns:a="http://schemas.openxmlformats.org/drawingml/2006/main" name="Sta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ommunikationsmaterial - version 6.0.pptx" id="{61E25016-C68D-47DB-8C85-B2FB7770F496}" vid="{94C1F787-0E19-4710-A153-C4BB5326CD54}"/>
    </a:ext>
  </a:extLst>
</a:theme>
</file>

<file path=ppt/theme/theme2.xml><?xml version="1.0" encoding="utf-8"?>
<a:theme xmlns:a="http://schemas.openxmlformats.org/drawingml/2006/main" name="Rubrik med logga, titel, datum och sidnr">
  <a:themeElements>
    <a:clrScheme name="TrV_Colour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70000"/>
      </a:accent1>
      <a:accent2>
        <a:srgbClr val="505050"/>
      </a:accent2>
      <a:accent3>
        <a:srgbClr val="870000"/>
      </a:accent3>
      <a:accent4>
        <a:srgbClr val="FF0000"/>
      </a:accent4>
      <a:accent5>
        <a:srgbClr val="A0A0A0"/>
      </a:accent5>
      <a:accent6>
        <a:srgbClr val="5F0000"/>
      </a:accent6>
      <a:hlink>
        <a:srgbClr val="0070C0"/>
      </a:hlink>
      <a:folHlink>
        <a:srgbClr val="870000"/>
      </a:folHlink>
    </a:clrScheme>
    <a:fontScheme name="TrV_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ommunikationsmaterial - version 6.0.pptx" id="{61E25016-C68D-47DB-8C85-B2FB7770F496}" vid="{0BD1D358-971A-4691-BC3F-ED11FC074111}"/>
    </a:ext>
  </a:extLst>
</a:theme>
</file>

<file path=ppt/theme/theme3.xml><?xml version="1.0" encoding="utf-8"?>
<a:theme xmlns:a="http://schemas.openxmlformats.org/drawingml/2006/main" name="Office-tema">
  <a:themeElements>
    <a:clrScheme name="TrV_Colour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70000"/>
      </a:accent1>
      <a:accent2>
        <a:srgbClr val="505050"/>
      </a:accent2>
      <a:accent3>
        <a:srgbClr val="870000"/>
      </a:accent3>
      <a:accent4>
        <a:srgbClr val="FF0000"/>
      </a:accent4>
      <a:accent5>
        <a:srgbClr val="A0A0A0"/>
      </a:accent5>
      <a:accent6>
        <a:srgbClr val="5F0000"/>
      </a:accent6>
      <a:hlink>
        <a:srgbClr val="0070C0"/>
      </a:hlink>
      <a:folHlink>
        <a:srgbClr val="870000"/>
      </a:folHlink>
    </a:clrScheme>
    <a:fontScheme name="TrV_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-tema">
  <a:themeElements>
    <a:clrScheme name="TrV_Colour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70000"/>
      </a:accent1>
      <a:accent2>
        <a:srgbClr val="505050"/>
      </a:accent2>
      <a:accent3>
        <a:srgbClr val="870000"/>
      </a:accent3>
      <a:accent4>
        <a:srgbClr val="FF0000"/>
      </a:accent4>
      <a:accent5>
        <a:srgbClr val="A0A0A0"/>
      </a:accent5>
      <a:accent6>
        <a:srgbClr val="5F0000"/>
      </a:accent6>
      <a:hlink>
        <a:srgbClr val="0070C0"/>
      </a:hlink>
      <a:folHlink>
        <a:srgbClr val="870000"/>
      </a:folHlink>
    </a:clrScheme>
    <a:fontScheme name="TrV_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rvDocumentTemplateId xmlns="Trafikverket">TMALL 1053</TrvDocumentTemplateId>
    <TrvDocumentTemplateVersion xmlns="Trafikverket">6.0</TrvDocumentTemplateVersion>
    <Skapat_x0020_av_x0020_NY xmlns="Trafikverket" xsi:nil="true"/>
    <Dokumentdatum_x0020_NY xmlns="Trafikverket">2019-11-24T23:00:00+00:00</Dokumentdatum_x0020_NY>
    <TRVversionNY xmlns="Trafikverket">4.1</TRVversionNY>
    <TrvDocumentTemplateContact xmlns="Trafikverket">
      <UserInfo>
        <DisplayName>Östberg Emma, UHtv Konsult</DisplayName>
        <AccountId>225</AccountId>
        <AccountType/>
      </UserInfo>
    </TrvDocumentTemplateContact>
    <TrvDocumentTemplateTitle xmlns="Trafikverket">Kommunicera förändring i dokument tillhörande Trafikverkets infrastrukturregelverk</TrvDocumentTemplateTitle>
    <Fastställt_x0020_av_x0020_person_x0020_NY xmlns="Trafikverket" xsi:nil="true"/>
    <TrvDocumentTemplateDescription xmlns="Trafikverket">Används för att kommunicera ändringar i kravdokument externt och internt på ett förenklat sätt.</TrvDocumentTemplateDescription>
    <Ärendenummer_x0020_NY xmlns="Trafikverket" xsi:nil="true"/>
    <TrvDocumentTemplateDate xmlns="Trafikverket">2023-11-20T11:01:48+00:00</TrvDocumentTemplateDate>
    <TaxCatchAll xmlns="0f94b453-e28d-48ed-81ec-392bfa36d410">
      <Value>80</Value>
      <Value>79</Value>
      <Value>78</Value>
    </TaxCatchAll>
    <TrvDocumentTemplateOwnerTaxHTField0 xmlns="0f94b453-e28d-48ed-81ec-392bfa36d410">
      <Terms xmlns="http://schemas.microsoft.com/office/infopath/2007/PartnerControls">
        <TermInfo xmlns="http://schemas.microsoft.com/office/infopath/2007/PartnerControls">
          <TermName xmlns="http://schemas.microsoft.com/office/infopath/2007/PartnerControls">Förvalta och utveckla Trafikverkets infrastrukturregelverk</TermName>
          <TermId xmlns="http://schemas.microsoft.com/office/infopath/2007/PartnerControls">2f9f5252-b780-4b15-b4bf-21bc7495fc1e</TermId>
        </TermInfo>
      </Terms>
    </TrvDocumentTemplateOwnerTaxHTField0>
    <TrvDocumentTemplateCategoryTaxHTField0 xmlns="0f94b453-e28d-48ed-81ec-392bfa36d410">
      <Terms xmlns="http://schemas.microsoft.com/office/infopath/2007/PartnerControls">
        <TermInfo xmlns="http://schemas.microsoft.com/office/infopath/2007/PartnerControls">
          <TermName xmlns="http://schemas.microsoft.com/office/infopath/2007/PartnerControls">TRVINFRA</TermName>
          <TermId xmlns="http://schemas.microsoft.com/office/infopath/2007/PartnerControls">6b8a32c3-9578-4534-925b-9fddcc671812</TermId>
        </TermInfo>
      </Terms>
    </TrvDocumentTemplateCategoryTaxHTField0>
    <TrvConfidentialityLevelTaxHTField0 xmlns="0f94b453-e28d-48ed-81ec-392bfa36d410">
      <Terms xmlns="http://schemas.microsoft.com/office/infopath/2007/PartnerControls"/>
    </TrvConfidentialityLevelTaxHTField0>
    <TrvDocumentTypeTaxHTField0 xmlns="0f94b453-e28d-48ed-81ec-392bfa36d41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ARBETSMATERIAL</TermName>
          <TermId xmlns="http://schemas.microsoft.com/office/infopath/2007/PartnerControls">a2894791-a90f-4fd8-bd38-5426c743cb42</TermId>
        </TermInfo>
      </Terms>
    </TrvDocumentTypeTaxHTField0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ArbDokument08" ma:contentTypeID="0x010100CDEFFBAB28DE40FAB36684E4FDD4D147009D39258108B74480B0B2B3E2BE18604B00639B9449D76BF746A2C7CC40573D9315" ma:contentTypeVersion="28" ma:contentTypeDescription="Dokument som kan ha 'Ärendenummer' och måste ha 'Fastställt av'." ma:contentTypeScope="" ma:versionID="f11373384b38765e11a9cd2b702fc611">
  <xsd:schema xmlns:xsd="http://www.w3.org/2001/XMLSchema" xmlns:xs="http://www.w3.org/2001/XMLSchema" xmlns:p="http://schemas.microsoft.com/office/2006/metadata/properties" xmlns:ns1="Trafikverket" xmlns:ns3="0f94b453-e28d-48ed-81ec-392bfa36d410" targetNamespace="http://schemas.microsoft.com/office/2006/metadata/properties" ma:root="true" ma:fieldsID="f58eb22e3159c34f5d3e2e545d5cf853" ns1:_="" ns3:_="">
    <xsd:import namespace="Trafikverket"/>
    <xsd:import namespace="0f94b453-e28d-48ed-81ec-392bfa36d410"/>
    <xsd:element name="properties">
      <xsd:complexType>
        <xsd:sequence>
          <xsd:element name="documentManagement">
            <xsd:complexType>
              <xsd:all>
                <xsd:element ref="ns1:Skapat_x0020_av_x0020_NY" minOccurs="0"/>
                <xsd:element ref="ns1:Dokumentdatum_x0020_NY" minOccurs="0"/>
                <xsd:element ref="ns1:Ärendenummer_x0020_NY" minOccurs="0"/>
                <xsd:element ref="ns1:Fastställt_x0020_av_x0020_person_x0020_NY" minOccurs="0"/>
                <xsd:element ref="ns1:TRVversionNY" minOccurs="0"/>
                <xsd:element ref="ns1:TrvDocumentTemplateId" minOccurs="0"/>
                <xsd:element ref="ns1:TrvDocumentTemplateVersion" minOccurs="0"/>
                <xsd:element ref="ns3:TrvDocumentTypeTaxHTField0" minOccurs="0"/>
                <xsd:element ref="ns3:TaxCatchAll" minOccurs="0"/>
                <xsd:element ref="ns3:TaxCatchAllLabel" minOccurs="0"/>
                <xsd:element ref="ns3:TrvConfidentialityLevelTaxHTField0" minOccurs="0"/>
                <xsd:element ref="ns3:TrvDocumentTemplateCategoryTaxHTField0" minOccurs="0"/>
                <xsd:element ref="ns1:TrvDocumentTemplateTitle"/>
                <xsd:element ref="ns1:TrvDocumentTemplateDescription" minOccurs="0"/>
                <xsd:element ref="ns1:TrvDocumentTemplateContact" minOccurs="0"/>
                <xsd:element ref="ns3:TrvDocumentTemplateOwnerTaxHTField0" minOccurs="0"/>
                <xsd:element ref="ns1:TrvDocumentTemplate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Trafikverket" elementFormDefault="qualified">
    <xsd:import namespace="http://schemas.microsoft.com/office/2006/documentManagement/types"/>
    <xsd:import namespace="http://schemas.microsoft.com/office/infopath/2007/PartnerControls"/>
    <xsd:element name="Skapat_x0020_av_x0020_NY" ma:index="0" nillable="true" ma:displayName="Skapat av" ma:description="Namn och organisationsbeteckning för den person som skapat dokumentet." ma:internalName="TrvCreatedBy" ma:readOnly="true">
      <xsd:simpleType>
        <xsd:restriction base="dms:Text"/>
      </xsd:simpleType>
    </xsd:element>
    <xsd:element name="Dokumentdatum_x0020_NY" ma:index="2" nillable="true" ma:displayName="Dokumentdatum" ma:description="Datum för nuvarande version" ma:format="DateOnly" ma:internalName="TrvDocumentDate" ma:readOnly="true">
      <xsd:simpleType>
        <xsd:restriction base="dms:DateTime"/>
      </xsd:simpleType>
    </xsd:element>
    <xsd:element name="Ärendenummer_x0020_NY" ma:index="4" nillable="true" ma:displayName="Ärendenummer" ma:description="Unikt identifikationsnummer för ärende." ma:internalName="TrvCaseId" ma:readOnly="true">
      <xsd:simpleType>
        <xsd:restriction base="dms:Text"/>
      </xsd:simpleType>
    </xsd:element>
    <xsd:element name="Fastställt_x0020_av_x0020_person_x0020_NY" ma:index="5" nillable="true" ma:displayName="Fastställt av" ma:description="Person som slutligt godkänner dokumentets innehåll och utformning och godkänner att dokumentet sprids externt och internt." ma:internalName="TrvApprovedBy" ma:readOnly="true">
      <xsd:simpleType>
        <xsd:restriction base="dms:Text"/>
      </xsd:simpleType>
    </xsd:element>
    <xsd:element name="TRVversionNY" ma:index="8" nillable="true" ma:displayName="Version" ma:description="Dokumentets versionsnummer" ma:internalName="TrvVersion" ma:readOnly="true">
      <xsd:simpleType>
        <xsd:restriction base="dms:Text"/>
      </xsd:simpleType>
    </xsd:element>
    <xsd:element name="TrvDocumentTemplateId" ma:index="9" nillable="true" ma:displayName="TMALL-nummer" ma:description="Unik sträng eller nummer som identifierar dokumentmallen. Värdet sätts av respektive system." ma:internalName="TrvDocumentTemplateId" ma:readOnly="false">
      <xsd:simpleType>
        <xsd:restriction base="dms:Text"/>
      </xsd:simpleType>
    </xsd:element>
    <xsd:element name="TrvDocumentTemplateVersion" ma:index="10" nillable="true" ma:displayName="Mallversion" ma:description="Dokumentmallens versionsnummer" ma:internalName="TrvDocumentTemplateVersion" ma:readOnly="false">
      <xsd:simpleType>
        <xsd:restriction base="dms:Text"/>
      </xsd:simpleType>
    </xsd:element>
    <xsd:element name="TrvDocumentTemplateTitle" ma:index="23" ma:displayName="Mallnamn" ma:description="Dokumenttitel på dokumentmallen" ma:internalName="TrvDocumentTemplateTitle" ma:readOnly="false">
      <xsd:simpleType>
        <xsd:restriction base="dms:Text"/>
      </xsd:simpleType>
    </xsd:element>
    <xsd:element name="TrvDocumentTemplateDescription" ma:index="24" nillable="true" ma:displayName="Mallbeskrivning" ma:description="Beskrivning på dokumentmallen" ma:internalName="TrvDocumentTemplateDescription">
      <xsd:simpleType>
        <xsd:restriction base="dms:Text"/>
      </xsd:simpleType>
    </xsd:element>
    <xsd:element name="TrvDocumentTemplateContact" ma:index="25" nillable="true" ma:displayName="Kontaktperson" ma:description="" ma:hidden="true" ma:internalName="TrvDocumentTemplateContact" ma:showField="ImnNam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TrvDocumentTemplateDate" ma:index="28" nillable="true" ma:displayName="Publicerad" ma:description="Datum för när mallversionen senast ändrades" ma:format="DateOnly" ma:hidden="true" ma:internalName="TrvDocumentTemplateDat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94b453-e28d-48ed-81ec-392bfa36d410" elementFormDefault="qualified">
    <xsd:import namespace="http://schemas.microsoft.com/office/2006/documentManagement/types"/>
    <xsd:import namespace="http://schemas.microsoft.com/office/infopath/2007/PartnerControls"/>
    <xsd:element name="TrvDocumentTypeTaxHTField0" ma:index="11" nillable="true" ma:taxonomy="true" ma:internalName="TrvDocumentTypeTaxHTField0" ma:taxonomyFieldName="TrvDocumentType" ma:displayName="Dokumenttyp" ma:readOnly="true" ma:fieldId="{254c14be-9fac-4cea-a731-8aa49979445b}" ma:sspId="56b52474-2a4b-42ac-ac16-0a67cba4e670" ma:termSetId="152f56a5-fdb2-4180-8a6e-79ef00400bc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8dd82bf6-1d24-4cce-ac1a-23072e9f9bb9}" ma:internalName="TaxCatchAll" ma:showField="CatchAllData" ma:web="0f94b453-e28d-48ed-81ec-392bfa36d41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8dd82bf6-1d24-4cce-ac1a-23072e9f9bb9}" ma:internalName="TaxCatchAllLabel" ma:readOnly="true" ma:showField="CatchAllDataLabel" ma:web="0f94b453-e28d-48ed-81ec-392bfa36d41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rvConfidentialityLevelTaxHTField0" ma:index="17" nillable="true" ma:taxonomy="true" ma:internalName="TrvConfidentialityLevelTaxHTField0" ma:taxonomyFieldName="TrvConfidentialityLevel" ma:displayName="Konfidentialitetsnivå" ma:readOnly="false" ma:default="" ma:fieldId="{a84a37ca-5c43-43e3-a37a-c23c41d1607d}" ma:sspId="56b52474-2a4b-42ac-ac16-0a67cba4e670" ma:termSetId="4d666f29-dc73-4030-952a-63de8896f399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rvDocumentTemplateCategoryTaxHTField0" ma:index="21" ma:taxonomy="true" ma:internalName="TrvDocumentTemplateCategoryTaxHTField0" ma:taxonomyFieldName="TrvDocumentTemplateCategory" ma:displayName="Mallkategori" ma:readOnly="false" ma:fieldId="{9697ca31-7b53-4b62-95a3-8e7bb5ca1ebe}" ma:taxonomyMulti="true" ma:sspId="56b52474-2a4b-42ac-ac16-0a67cba4e670" ma:termSetId="1a3a659a-fb09-4d71-b69f-d837800d1cf9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rvDocumentTemplateOwnerTaxHTField0" ma:index="26" nillable="true" ma:taxonomy="true" ma:internalName="TrvDocumentTemplateOwnerTaxHTField0" ma:taxonomyFieldName="TrvDocumentTemplateOwner" ma:displayName="Förvaltas av" ma:fieldId="{cb012b9e-6fe6-4882-87e9-27992d7f1cfa}" ma:sspId="56b52474-2a4b-42ac-ac16-0a67cba4e670" ma:termSetId="fc6ac77e-aea4-4c18-b64f-642ceecd7581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5" ma:displayName="Innehållstyp"/>
        <xsd:element ref="dc:title" minOccurs="0" maxOccurs="1" ma:index="1" ma:displayName="Dokumenttitel" ma:readOnly="tru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74B4E73-29F5-4C44-AEDC-5752B130AE4E}">
  <ds:schemaRefs>
    <ds:schemaRef ds:uri="Trafikverket"/>
    <ds:schemaRef ds:uri="http://schemas.microsoft.com/office/2006/metadata/properties"/>
    <ds:schemaRef ds:uri="http://purl.org/dc/terms/"/>
    <ds:schemaRef ds:uri="http://schemas.openxmlformats.org/package/2006/metadata/core-properties"/>
    <ds:schemaRef ds:uri="0f94b453-e28d-48ed-81ec-392bfa36d410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dcmitype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907995CE-3062-4DCB-913E-CA7C92E2CD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08428FA-B0E5-4893-9C4B-32FB28C813E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Trafikverket"/>
    <ds:schemaRef ds:uri="0f94b453-e28d-48ed-81ec-392bfa36d41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Kommunicera förändring krav (2)</Template>
  <TotalTime>35</TotalTime>
  <Words>247</Words>
  <Application>Microsoft Office PowerPoint</Application>
  <PresentationFormat>Bredbild</PresentationFormat>
  <Paragraphs>18</Paragraphs>
  <Slides>2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2</vt:i4>
      </vt:variant>
      <vt:variant>
        <vt:lpstr>Bildrubriker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Start</vt:lpstr>
      <vt:lpstr>Rubrik med logga, titel, datum och sidnr</vt:lpstr>
      <vt:lpstr>PowerPoint-presentation</vt:lpstr>
      <vt:lpstr>Nya och förändrade krav i korthet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Krona Karl-Magnus, IVta1</dc:creator>
  <cp:lastModifiedBy>Krona Karl-Magnus, IVta1</cp:lastModifiedBy>
  <cp:revision>7</cp:revision>
  <cp:lastPrinted>2025-05-28T14:47:18Z</cp:lastPrinted>
  <dcterms:created xsi:type="dcterms:W3CDTF">2025-05-27T14:59:38Z</dcterms:created>
  <dcterms:modified xsi:type="dcterms:W3CDTF">2025-05-28T14:56:07Z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0x010100CDEFFBAB28DE40FAB36684E4FDD4D147009D39258108B74480B0B2B3E2BE18604B00639B9449D76BF746A2C7CC40573D9315</vt:lpwstr>
  </property>
  <property fmtid="{D5CDD505-2E9C-101B-9397-08002B2CF9AE}" pid="3" name="TrvDocumentType">
    <vt:lpwstr>80;#ARBETSMATERIAL|a2894791-a90f-4fd8-bd38-5426c743cb42</vt:lpwstr>
  </property>
  <property fmtid="{D5CDD505-2E9C-101B-9397-08002B2CF9AE}" pid="4" name="TrvDocumentTemplateOwner">
    <vt:lpwstr>79;#Förvalta och utveckla Trafikverkets infrastrukturregelverk|2f9f5252-b780-4b15-b4bf-21bc7495fc1e</vt:lpwstr>
  </property>
  <property fmtid="{D5CDD505-2E9C-101B-9397-08002B2CF9AE}" pid="5" name="TrvDocumentTemplateStatus">
    <vt:lpwstr>Distribuerad</vt:lpwstr>
  </property>
  <property fmtid="{D5CDD505-2E9C-101B-9397-08002B2CF9AE}" pid="6" name="TrvDocumentTemplateTitle">
    <vt:lpwstr>Presentation_Trafikverket</vt:lpwstr>
  </property>
  <property fmtid="{D5CDD505-2E9C-101B-9397-08002B2CF9AE}" pid="7" name="TrvDocumentTemplateDescription">
    <vt:lpwstr>PPT-mall, widescreen, som ska användas av verksamheten för att skapa presentationer.</vt:lpwstr>
  </property>
  <property fmtid="{D5CDD505-2E9C-101B-9397-08002B2CF9AE}" pid="8" name="TrvDocumentTemplateContact">
    <vt:lpwstr>579</vt:lpwstr>
  </property>
  <property fmtid="{D5CDD505-2E9C-101B-9397-08002B2CF9AE}" pid="9" name="TrvDocumentTemplateOwnerTaxHTField0">
    <vt:lpwstr>KM Kommunikation|65ba4904-7f87-411a-bf82-b389570b62aa</vt:lpwstr>
  </property>
  <property fmtid="{D5CDD505-2E9C-101B-9397-08002B2CF9AE}" pid="10" name="TrvDocumentTemplateCategoryTaxHTField0">
    <vt:lpwstr/>
  </property>
  <property fmtid="{D5CDD505-2E9C-101B-9397-08002B2CF9AE}" pid="11" name="TrvDocumentTemplateCategory">
    <vt:lpwstr>78;#TRVINFRA|6b8a32c3-9578-4534-925b-9fddcc671812</vt:lpwstr>
  </property>
  <property fmtid="{D5CDD505-2E9C-101B-9397-08002B2CF9AE}" pid="12" name="TrvDocumentTypeTaxHTField0">
    <vt:lpwstr>ARBETSMATERIAL|a2894791-a90f-4fd8-bd38-5426c743cb42</vt:lpwstr>
  </property>
  <property fmtid="{D5CDD505-2E9C-101B-9397-08002B2CF9AE}" pid="13" name="TrvUploadedDocumentType">
    <vt:lpwstr>32;#ARBETSMATERIAL|a2894791-a90f-4fd8-bd38-5426c743cb42</vt:lpwstr>
  </property>
  <property fmtid="{D5CDD505-2E9C-101B-9397-08002B2CF9AE}" pid="14" name="TrvConfidentialityLevel">
    <vt:lpwstr/>
  </property>
  <property fmtid="{D5CDD505-2E9C-101B-9397-08002B2CF9AE}" pid="15" name="TrvCopyTo">
    <vt:lpwstr/>
  </property>
  <property fmtid="{D5CDD505-2E9C-101B-9397-08002B2CF9AE}" pid="16" name="URL">
    <vt:lpwstr/>
  </property>
  <property fmtid="{D5CDD505-2E9C-101B-9397-08002B2CF9AE}" pid="17" name="TrvCounterpartIdentityNumber">
    <vt:lpwstr/>
  </property>
  <property fmtid="{D5CDD505-2E9C-101B-9397-08002B2CF9AE}" pid="18" name="TrvAddressee">
    <vt:lpwstr/>
  </property>
  <property fmtid="{D5CDD505-2E9C-101B-9397-08002B2CF9AE}" pid="19" name="TrvCounterpart">
    <vt:lpwstr/>
  </property>
  <property fmtid="{D5CDD505-2E9C-101B-9397-08002B2CF9AE}" pid="20" name="TrvCounterpartCaseId">
    <vt:lpwstr/>
  </property>
</Properties>
</file>